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0"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173" autoAdjust="0"/>
  </p:normalViewPr>
  <p:slideViewPr>
    <p:cSldViewPr snapToGrid="0">
      <p:cViewPr varScale="1">
        <p:scale>
          <a:sx n="67" d="100"/>
          <a:sy n="67" d="100"/>
        </p:scale>
        <p:origin x="12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B8DC5-C8D8-4CC7-8988-1C7978FCE12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41459C6-2F9F-4C65-9E3E-B13CD4842A6B}">
      <dgm:prSet/>
      <dgm:spPr/>
      <dgm:t>
        <a:bodyPr/>
        <a:lstStyle/>
        <a:p>
          <a:r>
            <a:rPr lang="en-GB" b="0" i="0"/>
            <a:t>Title VII of the Civil Rights Act of 1964</a:t>
          </a:r>
          <a:endParaRPr lang="en-US"/>
        </a:p>
      </dgm:t>
    </dgm:pt>
    <dgm:pt modelId="{66770789-A3AE-4F7A-BFB7-6AFF7C6ACFCD}" type="parTrans" cxnId="{13940135-494C-40D9-90FC-DBC8B6CC5B6D}">
      <dgm:prSet/>
      <dgm:spPr/>
      <dgm:t>
        <a:bodyPr/>
        <a:lstStyle/>
        <a:p>
          <a:endParaRPr lang="en-US"/>
        </a:p>
      </dgm:t>
    </dgm:pt>
    <dgm:pt modelId="{7283E51B-EB99-4162-B221-D4FCC79958DF}" type="sibTrans" cxnId="{13940135-494C-40D9-90FC-DBC8B6CC5B6D}">
      <dgm:prSet/>
      <dgm:spPr/>
      <dgm:t>
        <a:bodyPr/>
        <a:lstStyle/>
        <a:p>
          <a:endParaRPr lang="en-US"/>
        </a:p>
      </dgm:t>
    </dgm:pt>
    <dgm:pt modelId="{E2458140-F1FB-41BC-8C92-881B4BED5542}">
      <dgm:prSet/>
      <dgm:spPr/>
      <dgm:t>
        <a:bodyPr/>
        <a:lstStyle/>
        <a:p>
          <a:r>
            <a:rPr lang="en-GB" b="0" i="0"/>
            <a:t>Pregnancy Discrimination Act (PDA)</a:t>
          </a:r>
          <a:endParaRPr lang="en-US"/>
        </a:p>
      </dgm:t>
    </dgm:pt>
    <dgm:pt modelId="{B2A401AD-4F8A-468E-A01F-D393F1A47E67}" type="parTrans" cxnId="{B4AC7887-51EE-4712-BAD5-2BCEDCC64BEE}">
      <dgm:prSet/>
      <dgm:spPr/>
      <dgm:t>
        <a:bodyPr/>
        <a:lstStyle/>
        <a:p>
          <a:endParaRPr lang="en-US"/>
        </a:p>
      </dgm:t>
    </dgm:pt>
    <dgm:pt modelId="{DA9EB76A-E4E3-4F08-BE25-CA15696C2059}" type="sibTrans" cxnId="{B4AC7887-51EE-4712-BAD5-2BCEDCC64BEE}">
      <dgm:prSet/>
      <dgm:spPr/>
      <dgm:t>
        <a:bodyPr/>
        <a:lstStyle/>
        <a:p>
          <a:endParaRPr lang="en-US"/>
        </a:p>
      </dgm:t>
    </dgm:pt>
    <dgm:pt modelId="{DECA6B76-E2D4-43C4-B111-56CB79E94032}">
      <dgm:prSet/>
      <dgm:spPr/>
      <dgm:t>
        <a:bodyPr/>
        <a:lstStyle/>
        <a:p>
          <a:r>
            <a:rPr lang="en-GB" b="0" i="0"/>
            <a:t>Equal Pay Act of 1963 (EPA)</a:t>
          </a:r>
          <a:endParaRPr lang="en-US"/>
        </a:p>
      </dgm:t>
    </dgm:pt>
    <dgm:pt modelId="{A4278FE6-476E-41D4-9E89-C73814170910}" type="parTrans" cxnId="{3B91BD74-84DB-4388-AAD6-DEE2538D2A95}">
      <dgm:prSet/>
      <dgm:spPr/>
      <dgm:t>
        <a:bodyPr/>
        <a:lstStyle/>
        <a:p>
          <a:endParaRPr lang="en-US"/>
        </a:p>
      </dgm:t>
    </dgm:pt>
    <dgm:pt modelId="{FA88703C-9870-4C79-934D-BFB1E4B5E87E}" type="sibTrans" cxnId="{3B91BD74-84DB-4388-AAD6-DEE2538D2A95}">
      <dgm:prSet/>
      <dgm:spPr/>
      <dgm:t>
        <a:bodyPr/>
        <a:lstStyle/>
        <a:p>
          <a:endParaRPr lang="en-US"/>
        </a:p>
      </dgm:t>
    </dgm:pt>
    <dgm:pt modelId="{8A776648-8F5A-4EE4-A693-8318DDD199D6}">
      <dgm:prSet/>
      <dgm:spPr/>
      <dgm:t>
        <a:bodyPr/>
        <a:lstStyle/>
        <a:p>
          <a:r>
            <a:rPr lang="en-GB" b="0" i="0"/>
            <a:t>Americans with Disabilities Act (ADA)</a:t>
          </a:r>
          <a:endParaRPr lang="en-US"/>
        </a:p>
      </dgm:t>
    </dgm:pt>
    <dgm:pt modelId="{DDFA5EEA-04D7-4359-BA61-7B00C4946EDF}" type="parTrans" cxnId="{6532F861-EEBE-4975-B74A-7CF33B643034}">
      <dgm:prSet/>
      <dgm:spPr/>
      <dgm:t>
        <a:bodyPr/>
        <a:lstStyle/>
        <a:p>
          <a:endParaRPr lang="en-US"/>
        </a:p>
      </dgm:t>
    </dgm:pt>
    <dgm:pt modelId="{059C8444-5E99-4AB2-9344-D3F35EC5FE4D}" type="sibTrans" cxnId="{6532F861-EEBE-4975-B74A-7CF33B643034}">
      <dgm:prSet/>
      <dgm:spPr/>
      <dgm:t>
        <a:bodyPr/>
        <a:lstStyle/>
        <a:p>
          <a:endParaRPr lang="en-US"/>
        </a:p>
      </dgm:t>
    </dgm:pt>
    <dgm:pt modelId="{27B7A2FF-9AAC-450C-8903-360E69352F3F}">
      <dgm:prSet/>
      <dgm:spPr/>
      <dgm:t>
        <a:bodyPr/>
        <a:lstStyle/>
        <a:p>
          <a:r>
            <a:rPr lang="en-GB" b="0" i="0"/>
            <a:t>Genetic Information Nondiscrimination Act of 2008 (GINA), </a:t>
          </a:r>
          <a:endParaRPr lang="en-US"/>
        </a:p>
      </dgm:t>
    </dgm:pt>
    <dgm:pt modelId="{8BC74217-95BE-4D15-B9B1-9A96465BAE4C}" type="parTrans" cxnId="{8B3CB225-5BC4-413C-8E6F-ECF331A60C9A}">
      <dgm:prSet/>
      <dgm:spPr/>
      <dgm:t>
        <a:bodyPr/>
        <a:lstStyle/>
        <a:p>
          <a:endParaRPr lang="en-US"/>
        </a:p>
      </dgm:t>
    </dgm:pt>
    <dgm:pt modelId="{9D5C1B4E-6851-4E35-A2E4-6347FFE8B6AB}" type="sibTrans" cxnId="{8B3CB225-5BC4-413C-8E6F-ECF331A60C9A}">
      <dgm:prSet/>
      <dgm:spPr/>
      <dgm:t>
        <a:bodyPr/>
        <a:lstStyle/>
        <a:p>
          <a:endParaRPr lang="en-US"/>
        </a:p>
      </dgm:t>
    </dgm:pt>
    <dgm:pt modelId="{CFA32F55-53E7-48D1-9EEE-511961F02E1E}" type="pres">
      <dgm:prSet presAssocID="{43DB8DC5-C8D8-4CC7-8988-1C7978FCE128}" presName="linear" presStyleCnt="0">
        <dgm:presLayoutVars>
          <dgm:animLvl val="lvl"/>
          <dgm:resizeHandles val="exact"/>
        </dgm:presLayoutVars>
      </dgm:prSet>
      <dgm:spPr/>
    </dgm:pt>
    <dgm:pt modelId="{1151E627-1F0B-4B0B-8875-0D82A179B807}" type="pres">
      <dgm:prSet presAssocID="{141459C6-2F9F-4C65-9E3E-B13CD4842A6B}" presName="parentText" presStyleLbl="node1" presStyleIdx="0" presStyleCnt="5">
        <dgm:presLayoutVars>
          <dgm:chMax val="0"/>
          <dgm:bulletEnabled val="1"/>
        </dgm:presLayoutVars>
      </dgm:prSet>
      <dgm:spPr/>
    </dgm:pt>
    <dgm:pt modelId="{3EC66621-47E3-4406-B77D-A4A51521647F}" type="pres">
      <dgm:prSet presAssocID="{7283E51B-EB99-4162-B221-D4FCC79958DF}" presName="spacer" presStyleCnt="0"/>
      <dgm:spPr/>
    </dgm:pt>
    <dgm:pt modelId="{FA896D67-5F02-4C00-B899-BE2E470A9096}" type="pres">
      <dgm:prSet presAssocID="{E2458140-F1FB-41BC-8C92-881B4BED5542}" presName="parentText" presStyleLbl="node1" presStyleIdx="1" presStyleCnt="5">
        <dgm:presLayoutVars>
          <dgm:chMax val="0"/>
          <dgm:bulletEnabled val="1"/>
        </dgm:presLayoutVars>
      </dgm:prSet>
      <dgm:spPr/>
    </dgm:pt>
    <dgm:pt modelId="{E473C7AC-086A-4921-9874-181598EB2EE8}" type="pres">
      <dgm:prSet presAssocID="{DA9EB76A-E4E3-4F08-BE25-CA15696C2059}" presName="spacer" presStyleCnt="0"/>
      <dgm:spPr/>
    </dgm:pt>
    <dgm:pt modelId="{FCDF2CCD-EC23-4C3F-8D69-A520A32B8ECD}" type="pres">
      <dgm:prSet presAssocID="{DECA6B76-E2D4-43C4-B111-56CB79E94032}" presName="parentText" presStyleLbl="node1" presStyleIdx="2" presStyleCnt="5">
        <dgm:presLayoutVars>
          <dgm:chMax val="0"/>
          <dgm:bulletEnabled val="1"/>
        </dgm:presLayoutVars>
      </dgm:prSet>
      <dgm:spPr/>
    </dgm:pt>
    <dgm:pt modelId="{2493DE70-570D-4D6B-8E9C-07E0C8E1F483}" type="pres">
      <dgm:prSet presAssocID="{FA88703C-9870-4C79-934D-BFB1E4B5E87E}" presName="spacer" presStyleCnt="0"/>
      <dgm:spPr/>
    </dgm:pt>
    <dgm:pt modelId="{F10E238C-5F42-482F-BE7F-BA89A70ED03E}" type="pres">
      <dgm:prSet presAssocID="{8A776648-8F5A-4EE4-A693-8318DDD199D6}" presName="parentText" presStyleLbl="node1" presStyleIdx="3" presStyleCnt="5">
        <dgm:presLayoutVars>
          <dgm:chMax val="0"/>
          <dgm:bulletEnabled val="1"/>
        </dgm:presLayoutVars>
      </dgm:prSet>
      <dgm:spPr/>
    </dgm:pt>
    <dgm:pt modelId="{EF136E1F-3000-494A-9EFE-454FA9C1DE20}" type="pres">
      <dgm:prSet presAssocID="{059C8444-5E99-4AB2-9344-D3F35EC5FE4D}" presName="spacer" presStyleCnt="0"/>
      <dgm:spPr/>
    </dgm:pt>
    <dgm:pt modelId="{0E504DF0-5920-46F4-995E-A63573BEED7C}" type="pres">
      <dgm:prSet presAssocID="{27B7A2FF-9AAC-450C-8903-360E69352F3F}" presName="parentText" presStyleLbl="node1" presStyleIdx="4" presStyleCnt="5">
        <dgm:presLayoutVars>
          <dgm:chMax val="0"/>
          <dgm:bulletEnabled val="1"/>
        </dgm:presLayoutVars>
      </dgm:prSet>
      <dgm:spPr/>
    </dgm:pt>
  </dgm:ptLst>
  <dgm:cxnLst>
    <dgm:cxn modelId="{3FB24F18-F96D-41D3-8E12-1732057B3A8F}" type="presOf" srcId="{141459C6-2F9F-4C65-9E3E-B13CD4842A6B}" destId="{1151E627-1F0B-4B0B-8875-0D82A179B807}" srcOrd="0" destOrd="0" presId="urn:microsoft.com/office/officeart/2005/8/layout/vList2"/>
    <dgm:cxn modelId="{8B3CB225-5BC4-413C-8E6F-ECF331A60C9A}" srcId="{43DB8DC5-C8D8-4CC7-8988-1C7978FCE128}" destId="{27B7A2FF-9AAC-450C-8903-360E69352F3F}" srcOrd="4" destOrd="0" parTransId="{8BC74217-95BE-4D15-B9B1-9A96465BAE4C}" sibTransId="{9D5C1B4E-6851-4E35-A2E4-6347FFE8B6AB}"/>
    <dgm:cxn modelId="{C047A326-83E2-4E8E-AC15-B220DEC05EEB}" type="presOf" srcId="{DECA6B76-E2D4-43C4-B111-56CB79E94032}" destId="{FCDF2CCD-EC23-4C3F-8D69-A520A32B8ECD}" srcOrd="0" destOrd="0" presId="urn:microsoft.com/office/officeart/2005/8/layout/vList2"/>
    <dgm:cxn modelId="{E6129830-0395-4848-914C-0C7E8A0E63AA}" type="presOf" srcId="{27B7A2FF-9AAC-450C-8903-360E69352F3F}" destId="{0E504DF0-5920-46F4-995E-A63573BEED7C}" srcOrd="0" destOrd="0" presId="urn:microsoft.com/office/officeart/2005/8/layout/vList2"/>
    <dgm:cxn modelId="{13940135-494C-40D9-90FC-DBC8B6CC5B6D}" srcId="{43DB8DC5-C8D8-4CC7-8988-1C7978FCE128}" destId="{141459C6-2F9F-4C65-9E3E-B13CD4842A6B}" srcOrd="0" destOrd="0" parTransId="{66770789-A3AE-4F7A-BFB7-6AFF7C6ACFCD}" sibTransId="{7283E51B-EB99-4162-B221-D4FCC79958DF}"/>
    <dgm:cxn modelId="{6532F861-EEBE-4975-B74A-7CF33B643034}" srcId="{43DB8DC5-C8D8-4CC7-8988-1C7978FCE128}" destId="{8A776648-8F5A-4EE4-A693-8318DDD199D6}" srcOrd="3" destOrd="0" parTransId="{DDFA5EEA-04D7-4359-BA61-7B00C4946EDF}" sibTransId="{059C8444-5E99-4AB2-9344-D3F35EC5FE4D}"/>
    <dgm:cxn modelId="{3B91BD74-84DB-4388-AAD6-DEE2538D2A95}" srcId="{43DB8DC5-C8D8-4CC7-8988-1C7978FCE128}" destId="{DECA6B76-E2D4-43C4-B111-56CB79E94032}" srcOrd="2" destOrd="0" parTransId="{A4278FE6-476E-41D4-9E89-C73814170910}" sibTransId="{FA88703C-9870-4C79-934D-BFB1E4B5E87E}"/>
    <dgm:cxn modelId="{B4AC7887-51EE-4712-BAD5-2BCEDCC64BEE}" srcId="{43DB8DC5-C8D8-4CC7-8988-1C7978FCE128}" destId="{E2458140-F1FB-41BC-8C92-881B4BED5542}" srcOrd="1" destOrd="0" parTransId="{B2A401AD-4F8A-468E-A01F-D393F1A47E67}" sibTransId="{DA9EB76A-E4E3-4F08-BE25-CA15696C2059}"/>
    <dgm:cxn modelId="{249B759D-FA86-4A47-A485-CFE4A5FB0596}" type="presOf" srcId="{8A776648-8F5A-4EE4-A693-8318DDD199D6}" destId="{F10E238C-5F42-482F-BE7F-BA89A70ED03E}" srcOrd="0" destOrd="0" presId="urn:microsoft.com/office/officeart/2005/8/layout/vList2"/>
    <dgm:cxn modelId="{7A9B4ABB-F935-44D5-9495-E58DFE39F58B}" type="presOf" srcId="{43DB8DC5-C8D8-4CC7-8988-1C7978FCE128}" destId="{CFA32F55-53E7-48D1-9EEE-511961F02E1E}" srcOrd="0" destOrd="0" presId="urn:microsoft.com/office/officeart/2005/8/layout/vList2"/>
    <dgm:cxn modelId="{851C37BC-B216-482C-8825-8B7AF9DC0021}" type="presOf" srcId="{E2458140-F1FB-41BC-8C92-881B4BED5542}" destId="{FA896D67-5F02-4C00-B899-BE2E470A9096}" srcOrd="0" destOrd="0" presId="urn:microsoft.com/office/officeart/2005/8/layout/vList2"/>
    <dgm:cxn modelId="{5734BEF5-7594-47D2-8C75-68D04539E38F}" type="presParOf" srcId="{CFA32F55-53E7-48D1-9EEE-511961F02E1E}" destId="{1151E627-1F0B-4B0B-8875-0D82A179B807}" srcOrd="0" destOrd="0" presId="urn:microsoft.com/office/officeart/2005/8/layout/vList2"/>
    <dgm:cxn modelId="{C3F4BD58-38A7-436A-8062-426311812027}" type="presParOf" srcId="{CFA32F55-53E7-48D1-9EEE-511961F02E1E}" destId="{3EC66621-47E3-4406-B77D-A4A51521647F}" srcOrd="1" destOrd="0" presId="urn:microsoft.com/office/officeart/2005/8/layout/vList2"/>
    <dgm:cxn modelId="{FF85A2E6-09CA-44EC-864C-63985B1F0F1A}" type="presParOf" srcId="{CFA32F55-53E7-48D1-9EEE-511961F02E1E}" destId="{FA896D67-5F02-4C00-B899-BE2E470A9096}" srcOrd="2" destOrd="0" presId="urn:microsoft.com/office/officeart/2005/8/layout/vList2"/>
    <dgm:cxn modelId="{0FDB6600-4B81-46DF-8282-5621EFCC0B39}" type="presParOf" srcId="{CFA32F55-53E7-48D1-9EEE-511961F02E1E}" destId="{E473C7AC-086A-4921-9874-181598EB2EE8}" srcOrd="3" destOrd="0" presId="urn:microsoft.com/office/officeart/2005/8/layout/vList2"/>
    <dgm:cxn modelId="{A205BC92-7796-4412-AB81-2C9D33CB5D16}" type="presParOf" srcId="{CFA32F55-53E7-48D1-9EEE-511961F02E1E}" destId="{FCDF2CCD-EC23-4C3F-8D69-A520A32B8ECD}" srcOrd="4" destOrd="0" presId="urn:microsoft.com/office/officeart/2005/8/layout/vList2"/>
    <dgm:cxn modelId="{0CC64078-1CE1-4832-AF93-F9E337E81273}" type="presParOf" srcId="{CFA32F55-53E7-48D1-9EEE-511961F02E1E}" destId="{2493DE70-570D-4D6B-8E9C-07E0C8E1F483}" srcOrd="5" destOrd="0" presId="urn:microsoft.com/office/officeart/2005/8/layout/vList2"/>
    <dgm:cxn modelId="{97AF50CB-C391-4C15-A914-AA2A970CE7A5}" type="presParOf" srcId="{CFA32F55-53E7-48D1-9EEE-511961F02E1E}" destId="{F10E238C-5F42-482F-BE7F-BA89A70ED03E}" srcOrd="6" destOrd="0" presId="urn:microsoft.com/office/officeart/2005/8/layout/vList2"/>
    <dgm:cxn modelId="{609CD689-A2EC-471B-B958-EA23826A2867}" type="presParOf" srcId="{CFA32F55-53E7-48D1-9EEE-511961F02E1E}" destId="{EF136E1F-3000-494A-9EFE-454FA9C1DE20}" srcOrd="7" destOrd="0" presId="urn:microsoft.com/office/officeart/2005/8/layout/vList2"/>
    <dgm:cxn modelId="{3FD574AB-EC8C-46CB-B337-97C254EE5A67}" type="presParOf" srcId="{CFA32F55-53E7-48D1-9EEE-511961F02E1E}" destId="{0E504DF0-5920-46F4-995E-A63573BEED7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2FC396-1BCE-4A1C-B5BF-C253F4D02F8B}"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179BA204-90D5-47FA-9840-793425F070A8}">
      <dgm:prSet/>
      <dgm:spPr/>
      <dgm:t>
        <a:bodyPr/>
        <a:lstStyle/>
        <a:p>
          <a:r>
            <a:rPr lang="en-GB" b="0" i="0"/>
            <a:t>Purpose</a:t>
          </a:r>
          <a:endParaRPr lang="en-US"/>
        </a:p>
      </dgm:t>
    </dgm:pt>
    <dgm:pt modelId="{531A21A6-5CCB-4CF4-9E7B-A1523C08A626}" type="parTrans" cxnId="{48EC4088-7342-4E5E-A964-4D7D8AB58D4C}">
      <dgm:prSet/>
      <dgm:spPr/>
      <dgm:t>
        <a:bodyPr/>
        <a:lstStyle/>
        <a:p>
          <a:endParaRPr lang="en-US"/>
        </a:p>
      </dgm:t>
    </dgm:pt>
    <dgm:pt modelId="{6A139A62-4FCA-4036-8730-1D5197496926}" type="sibTrans" cxnId="{48EC4088-7342-4E5E-A964-4D7D8AB58D4C}">
      <dgm:prSet/>
      <dgm:spPr/>
      <dgm:t>
        <a:bodyPr/>
        <a:lstStyle/>
        <a:p>
          <a:endParaRPr lang="en-US"/>
        </a:p>
      </dgm:t>
    </dgm:pt>
    <dgm:pt modelId="{27A0F4EF-E348-41FA-A2AF-061ABA266D5F}">
      <dgm:prSet/>
      <dgm:spPr/>
      <dgm:t>
        <a:bodyPr/>
        <a:lstStyle/>
        <a:p>
          <a:r>
            <a:rPr lang="en-GB" b="0" i="0"/>
            <a:t>Prohibits discrimination based on race, color, religion, national origin, or sex</a:t>
          </a:r>
          <a:endParaRPr lang="en-US"/>
        </a:p>
      </dgm:t>
    </dgm:pt>
    <dgm:pt modelId="{4163500A-532B-4E16-9A9D-9CD219E9E0BF}" type="parTrans" cxnId="{2642743C-1D76-42F8-A8C6-3D2B0D6FDCF8}">
      <dgm:prSet/>
      <dgm:spPr/>
      <dgm:t>
        <a:bodyPr/>
        <a:lstStyle/>
        <a:p>
          <a:endParaRPr lang="en-US"/>
        </a:p>
      </dgm:t>
    </dgm:pt>
    <dgm:pt modelId="{96D34010-87C5-4D20-A8D8-2C135109845E}" type="sibTrans" cxnId="{2642743C-1D76-42F8-A8C6-3D2B0D6FDCF8}">
      <dgm:prSet/>
      <dgm:spPr/>
      <dgm:t>
        <a:bodyPr/>
        <a:lstStyle/>
        <a:p>
          <a:endParaRPr lang="en-US"/>
        </a:p>
      </dgm:t>
    </dgm:pt>
    <dgm:pt modelId="{690CF2FC-94AF-4C9C-94C1-CF0E19A23D4D}">
      <dgm:prSet/>
      <dgm:spPr/>
      <dgm:t>
        <a:bodyPr/>
        <a:lstStyle/>
        <a:p>
          <a:r>
            <a:rPr lang="en-GB" b="0" i="0" dirty="0"/>
            <a:t>Addresses intentional discriminatory practices and disparate impact</a:t>
          </a:r>
          <a:endParaRPr lang="en-US" dirty="0"/>
        </a:p>
      </dgm:t>
    </dgm:pt>
    <dgm:pt modelId="{4F587C34-CEDD-4211-BA96-E0FD4D2B1B44}" type="parTrans" cxnId="{1CCBC376-1DA6-41D5-921B-9003487F5C6E}">
      <dgm:prSet/>
      <dgm:spPr/>
      <dgm:t>
        <a:bodyPr/>
        <a:lstStyle/>
        <a:p>
          <a:endParaRPr lang="en-US"/>
        </a:p>
      </dgm:t>
    </dgm:pt>
    <dgm:pt modelId="{C86F3E16-CC02-4C5A-A9F9-07885C7A5724}" type="sibTrans" cxnId="{1CCBC376-1DA6-41D5-921B-9003487F5C6E}">
      <dgm:prSet/>
      <dgm:spPr/>
      <dgm:t>
        <a:bodyPr/>
        <a:lstStyle/>
        <a:p>
          <a:endParaRPr lang="en-US"/>
        </a:p>
      </dgm:t>
    </dgm:pt>
    <dgm:pt modelId="{3DDDD6B3-20CB-47D7-B66C-B8DBB6A90A6D}">
      <dgm:prSet/>
      <dgm:spPr/>
      <dgm:t>
        <a:bodyPr/>
        <a:lstStyle/>
        <a:p>
          <a:r>
            <a:rPr lang="en-GB" b="0" i="0"/>
            <a:t>Ensures fair treatment and protection against discrimination</a:t>
          </a:r>
          <a:endParaRPr lang="en-US"/>
        </a:p>
      </dgm:t>
    </dgm:pt>
    <dgm:pt modelId="{488CC134-10D9-4FD6-A609-5CBB459D155C}" type="parTrans" cxnId="{1EDFFD19-7378-47B3-8C03-54B2393C6FD5}">
      <dgm:prSet/>
      <dgm:spPr/>
      <dgm:t>
        <a:bodyPr/>
        <a:lstStyle/>
        <a:p>
          <a:endParaRPr lang="en-US"/>
        </a:p>
      </dgm:t>
    </dgm:pt>
    <dgm:pt modelId="{16DAD978-20E9-47DE-9F38-0494F327AB4E}" type="sibTrans" cxnId="{1EDFFD19-7378-47B3-8C03-54B2393C6FD5}">
      <dgm:prSet/>
      <dgm:spPr/>
      <dgm:t>
        <a:bodyPr/>
        <a:lstStyle/>
        <a:p>
          <a:endParaRPr lang="en-US"/>
        </a:p>
      </dgm:t>
    </dgm:pt>
    <dgm:pt modelId="{5428C41F-F845-449F-ABBF-3FF3D5D31222}">
      <dgm:prSet/>
      <dgm:spPr/>
      <dgm:t>
        <a:bodyPr/>
        <a:lstStyle/>
        <a:p>
          <a:r>
            <a:rPr lang="en-GB" b="0" i="0"/>
            <a:t>Prohibits retaliation against individuals who report discrimination</a:t>
          </a:r>
          <a:endParaRPr lang="en-US"/>
        </a:p>
      </dgm:t>
    </dgm:pt>
    <dgm:pt modelId="{871C34E0-E1F8-43D3-8866-DE494AD2F852}" type="parTrans" cxnId="{7A0B714D-E4E3-4332-937D-82F6FEC11655}">
      <dgm:prSet/>
      <dgm:spPr/>
      <dgm:t>
        <a:bodyPr/>
        <a:lstStyle/>
        <a:p>
          <a:endParaRPr lang="en-US"/>
        </a:p>
      </dgm:t>
    </dgm:pt>
    <dgm:pt modelId="{3A7F08DA-4316-4A04-B984-3EFDFAB21EE1}" type="sibTrans" cxnId="{7A0B714D-E4E3-4332-937D-82F6FEC11655}">
      <dgm:prSet/>
      <dgm:spPr/>
      <dgm:t>
        <a:bodyPr/>
        <a:lstStyle/>
        <a:p>
          <a:endParaRPr lang="en-US"/>
        </a:p>
      </dgm:t>
    </dgm:pt>
    <dgm:pt modelId="{668E22E6-F430-49EC-AE36-09BE0B16FD85}">
      <dgm:prSet/>
      <dgm:spPr/>
      <dgm:t>
        <a:bodyPr/>
        <a:lstStyle/>
        <a:p>
          <a:r>
            <a:rPr lang="en-GB" b="0" i="0"/>
            <a:t>Relevance</a:t>
          </a:r>
          <a:endParaRPr lang="en-US"/>
        </a:p>
      </dgm:t>
    </dgm:pt>
    <dgm:pt modelId="{E36AE0E1-9332-479E-AFD6-30466531C375}" type="parTrans" cxnId="{DFB44EA1-CE42-43C1-A615-23091CA70F7F}">
      <dgm:prSet/>
      <dgm:spPr/>
      <dgm:t>
        <a:bodyPr/>
        <a:lstStyle/>
        <a:p>
          <a:endParaRPr lang="en-US"/>
        </a:p>
      </dgm:t>
    </dgm:pt>
    <dgm:pt modelId="{5FB71F36-58E9-4A92-95D7-2E7098648EB9}" type="sibTrans" cxnId="{DFB44EA1-CE42-43C1-A615-23091CA70F7F}">
      <dgm:prSet/>
      <dgm:spPr/>
      <dgm:t>
        <a:bodyPr/>
        <a:lstStyle/>
        <a:p>
          <a:endParaRPr lang="en-US"/>
        </a:p>
      </dgm:t>
    </dgm:pt>
    <dgm:pt modelId="{782A759C-632D-4507-B260-1866F54056E0}">
      <dgm:prSet/>
      <dgm:spPr/>
      <dgm:t>
        <a:bodyPr/>
        <a:lstStyle/>
        <a:p>
          <a:r>
            <a:rPr lang="en-GB" b="0" i="0"/>
            <a:t>Discrimination remains a pressing issue in the workplace</a:t>
          </a:r>
          <a:endParaRPr lang="en-US"/>
        </a:p>
      </dgm:t>
    </dgm:pt>
    <dgm:pt modelId="{4F686440-61E6-4836-BBA5-85FC67F87090}" type="parTrans" cxnId="{A8E76B95-BAFB-4A59-B448-32071A8D5140}">
      <dgm:prSet/>
      <dgm:spPr/>
      <dgm:t>
        <a:bodyPr/>
        <a:lstStyle/>
        <a:p>
          <a:endParaRPr lang="en-US"/>
        </a:p>
      </dgm:t>
    </dgm:pt>
    <dgm:pt modelId="{E35328FD-626C-4139-B4EA-88BD68EB57B3}" type="sibTrans" cxnId="{A8E76B95-BAFB-4A59-B448-32071A8D5140}">
      <dgm:prSet/>
      <dgm:spPr/>
      <dgm:t>
        <a:bodyPr/>
        <a:lstStyle/>
        <a:p>
          <a:endParaRPr lang="en-US"/>
        </a:p>
      </dgm:t>
    </dgm:pt>
    <dgm:pt modelId="{FBBF9A77-6DA2-488A-8CDF-5A9E70129E84}">
      <dgm:prSet/>
      <dgm:spPr/>
      <dgm:t>
        <a:bodyPr/>
        <a:lstStyle/>
        <a:p>
          <a:r>
            <a:rPr lang="en-GB" b="0" i="0"/>
            <a:t>including racial, gender, and religious discrimination</a:t>
          </a:r>
          <a:endParaRPr lang="en-US"/>
        </a:p>
      </dgm:t>
    </dgm:pt>
    <dgm:pt modelId="{C2576961-8BB3-44D8-9D12-691A63B9BE6D}" type="parTrans" cxnId="{A163487F-3BFB-47C0-96B5-9AE1321A837A}">
      <dgm:prSet/>
      <dgm:spPr/>
      <dgm:t>
        <a:bodyPr/>
        <a:lstStyle/>
        <a:p>
          <a:endParaRPr lang="en-US"/>
        </a:p>
      </dgm:t>
    </dgm:pt>
    <dgm:pt modelId="{C66DAE13-3543-4264-ADD3-702130B06EE1}" type="sibTrans" cxnId="{A163487F-3BFB-47C0-96B5-9AE1321A837A}">
      <dgm:prSet/>
      <dgm:spPr/>
      <dgm:t>
        <a:bodyPr/>
        <a:lstStyle/>
        <a:p>
          <a:endParaRPr lang="en-US"/>
        </a:p>
      </dgm:t>
    </dgm:pt>
    <dgm:pt modelId="{FA443488-AD32-47CE-81E0-E66E9979CBAC}">
      <dgm:prSet/>
      <dgm:spPr/>
      <dgm:t>
        <a:bodyPr/>
        <a:lstStyle/>
        <a:p>
          <a:r>
            <a:rPr lang="en-GB" b="0" i="0"/>
            <a:t>Provides a legal framework for addressing discrimination</a:t>
          </a:r>
          <a:endParaRPr lang="en-US"/>
        </a:p>
      </dgm:t>
    </dgm:pt>
    <dgm:pt modelId="{213CC643-6DF3-46EB-A401-565CE8BFF6F7}" type="parTrans" cxnId="{8A1F3318-7BB0-4E94-A0A5-FD901D31C07A}">
      <dgm:prSet/>
      <dgm:spPr/>
      <dgm:t>
        <a:bodyPr/>
        <a:lstStyle/>
        <a:p>
          <a:endParaRPr lang="en-US"/>
        </a:p>
      </dgm:t>
    </dgm:pt>
    <dgm:pt modelId="{29A881A1-3ABB-485B-A18B-1C370263BA15}" type="sibTrans" cxnId="{8A1F3318-7BB0-4E94-A0A5-FD901D31C07A}">
      <dgm:prSet/>
      <dgm:spPr/>
      <dgm:t>
        <a:bodyPr/>
        <a:lstStyle/>
        <a:p>
          <a:endParaRPr lang="en-US"/>
        </a:p>
      </dgm:t>
    </dgm:pt>
    <dgm:pt modelId="{B8D5A416-F15A-4ADD-A583-35598D8799BD}">
      <dgm:prSet/>
      <dgm:spPr/>
      <dgm:t>
        <a:bodyPr/>
        <a:lstStyle/>
        <a:p>
          <a:r>
            <a:rPr lang="en-GB" b="0" i="0"/>
            <a:t>Holds employers accountable for discriminatory practices</a:t>
          </a:r>
          <a:endParaRPr lang="en-US"/>
        </a:p>
      </dgm:t>
    </dgm:pt>
    <dgm:pt modelId="{FDF452FC-090F-44C5-9EF1-6FB7DBBA61EF}" type="parTrans" cxnId="{3AF0C1B7-61BC-4BC5-BBE1-C89668C51AC5}">
      <dgm:prSet/>
      <dgm:spPr/>
      <dgm:t>
        <a:bodyPr/>
        <a:lstStyle/>
        <a:p>
          <a:endParaRPr lang="en-US"/>
        </a:p>
      </dgm:t>
    </dgm:pt>
    <dgm:pt modelId="{FCE4C281-74DF-4C36-8386-C2BB07DA4D2A}" type="sibTrans" cxnId="{3AF0C1B7-61BC-4BC5-BBE1-C89668C51AC5}">
      <dgm:prSet/>
      <dgm:spPr/>
      <dgm:t>
        <a:bodyPr/>
        <a:lstStyle/>
        <a:p>
          <a:endParaRPr lang="en-US"/>
        </a:p>
      </dgm:t>
    </dgm:pt>
    <dgm:pt modelId="{D9F8DBA4-FCDF-4A46-AE74-9A373E8AC0D6}">
      <dgm:prSet/>
      <dgm:spPr/>
      <dgm:t>
        <a:bodyPr/>
        <a:lstStyle/>
        <a:p>
          <a:r>
            <a:rPr lang="en-GB" b="0" i="0"/>
            <a:t>Promotes diversity and inclusion</a:t>
          </a:r>
          <a:endParaRPr lang="en-US"/>
        </a:p>
      </dgm:t>
    </dgm:pt>
    <dgm:pt modelId="{AF093CC0-FBB2-4A04-BD99-40FF954BDD84}" type="parTrans" cxnId="{EDD8B452-F82D-4256-898C-30AFBB73070C}">
      <dgm:prSet/>
      <dgm:spPr/>
      <dgm:t>
        <a:bodyPr/>
        <a:lstStyle/>
        <a:p>
          <a:endParaRPr lang="en-US"/>
        </a:p>
      </dgm:t>
    </dgm:pt>
    <dgm:pt modelId="{32A94D11-58AF-4E8B-8727-6F841FEC3593}" type="sibTrans" cxnId="{EDD8B452-F82D-4256-898C-30AFBB73070C}">
      <dgm:prSet/>
      <dgm:spPr/>
      <dgm:t>
        <a:bodyPr/>
        <a:lstStyle/>
        <a:p>
          <a:endParaRPr lang="en-US"/>
        </a:p>
      </dgm:t>
    </dgm:pt>
    <dgm:pt modelId="{AE40879E-0F82-4B46-ADDB-E3DD091AF8CF}" type="pres">
      <dgm:prSet presAssocID="{1A2FC396-1BCE-4A1C-B5BF-C253F4D02F8B}" presName="linear" presStyleCnt="0">
        <dgm:presLayoutVars>
          <dgm:dir/>
          <dgm:animLvl val="lvl"/>
          <dgm:resizeHandles val="exact"/>
        </dgm:presLayoutVars>
      </dgm:prSet>
      <dgm:spPr/>
    </dgm:pt>
    <dgm:pt modelId="{99CA9CC1-54DD-4322-9909-7DCE7E7D1E29}" type="pres">
      <dgm:prSet presAssocID="{179BA204-90D5-47FA-9840-793425F070A8}" presName="parentLin" presStyleCnt="0"/>
      <dgm:spPr/>
    </dgm:pt>
    <dgm:pt modelId="{A82B1789-35AC-4F36-A2AC-F61708846226}" type="pres">
      <dgm:prSet presAssocID="{179BA204-90D5-47FA-9840-793425F070A8}" presName="parentLeftMargin" presStyleLbl="node1" presStyleIdx="0" presStyleCnt="2"/>
      <dgm:spPr/>
    </dgm:pt>
    <dgm:pt modelId="{E4F4FB6E-C264-4F99-BDD4-BCDF0F1EA6CA}" type="pres">
      <dgm:prSet presAssocID="{179BA204-90D5-47FA-9840-793425F070A8}" presName="parentText" presStyleLbl="node1" presStyleIdx="0" presStyleCnt="2">
        <dgm:presLayoutVars>
          <dgm:chMax val="0"/>
          <dgm:bulletEnabled val="1"/>
        </dgm:presLayoutVars>
      </dgm:prSet>
      <dgm:spPr/>
    </dgm:pt>
    <dgm:pt modelId="{A4E3D76B-4C35-4990-B677-C8F0638D7EE0}" type="pres">
      <dgm:prSet presAssocID="{179BA204-90D5-47FA-9840-793425F070A8}" presName="negativeSpace" presStyleCnt="0"/>
      <dgm:spPr/>
    </dgm:pt>
    <dgm:pt modelId="{02EFCD26-DBF6-41AB-8381-04877AFB243F}" type="pres">
      <dgm:prSet presAssocID="{179BA204-90D5-47FA-9840-793425F070A8}" presName="childText" presStyleLbl="conFgAcc1" presStyleIdx="0" presStyleCnt="2">
        <dgm:presLayoutVars>
          <dgm:bulletEnabled val="1"/>
        </dgm:presLayoutVars>
      </dgm:prSet>
      <dgm:spPr/>
    </dgm:pt>
    <dgm:pt modelId="{D1B5D5BE-83C0-468A-95B8-E9C1D22F5CF3}" type="pres">
      <dgm:prSet presAssocID="{6A139A62-4FCA-4036-8730-1D5197496926}" presName="spaceBetweenRectangles" presStyleCnt="0"/>
      <dgm:spPr/>
    </dgm:pt>
    <dgm:pt modelId="{E07D692B-5968-465E-A90B-5C9B859A6DE2}" type="pres">
      <dgm:prSet presAssocID="{668E22E6-F430-49EC-AE36-09BE0B16FD85}" presName="parentLin" presStyleCnt="0"/>
      <dgm:spPr/>
    </dgm:pt>
    <dgm:pt modelId="{E829AA7F-268E-459C-9A91-710821E70CDE}" type="pres">
      <dgm:prSet presAssocID="{668E22E6-F430-49EC-AE36-09BE0B16FD85}" presName="parentLeftMargin" presStyleLbl="node1" presStyleIdx="0" presStyleCnt="2"/>
      <dgm:spPr/>
    </dgm:pt>
    <dgm:pt modelId="{90186FDF-C5EB-4A8C-AB31-8DBA370D2C80}" type="pres">
      <dgm:prSet presAssocID="{668E22E6-F430-49EC-AE36-09BE0B16FD85}" presName="parentText" presStyleLbl="node1" presStyleIdx="1" presStyleCnt="2">
        <dgm:presLayoutVars>
          <dgm:chMax val="0"/>
          <dgm:bulletEnabled val="1"/>
        </dgm:presLayoutVars>
      </dgm:prSet>
      <dgm:spPr/>
    </dgm:pt>
    <dgm:pt modelId="{8F6CC2E3-C095-4688-9D71-7B81164CFDCB}" type="pres">
      <dgm:prSet presAssocID="{668E22E6-F430-49EC-AE36-09BE0B16FD85}" presName="negativeSpace" presStyleCnt="0"/>
      <dgm:spPr/>
    </dgm:pt>
    <dgm:pt modelId="{C2C17642-B848-4149-B1E2-C44DB0B8D785}" type="pres">
      <dgm:prSet presAssocID="{668E22E6-F430-49EC-AE36-09BE0B16FD85}" presName="childText" presStyleLbl="conFgAcc1" presStyleIdx="1" presStyleCnt="2">
        <dgm:presLayoutVars>
          <dgm:bulletEnabled val="1"/>
        </dgm:presLayoutVars>
      </dgm:prSet>
      <dgm:spPr/>
    </dgm:pt>
  </dgm:ptLst>
  <dgm:cxnLst>
    <dgm:cxn modelId="{23A3460C-22C0-4052-9FF1-4DB1822C3D86}" type="presOf" srcId="{668E22E6-F430-49EC-AE36-09BE0B16FD85}" destId="{90186FDF-C5EB-4A8C-AB31-8DBA370D2C80}" srcOrd="1" destOrd="0" presId="urn:microsoft.com/office/officeart/2005/8/layout/list1"/>
    <dgm:cxn modelId="{8A1F3318-7BB0-4E94-A0A5-FD901D31C07A}" srcId="{668E22E6-F430-49EC-AE36-09BE0B16FD85}" destId="{FA443488-AD32-47CE-81E0-E66E9979CBAC}" srcOrd="2" destOrd="0" parTransId="{213CC643-6DF3-46EB-A401-565CE8BFF6F7}" sibTransId="{29A881A1-3ABB-485B-A18B-1C370263BA15}"/>
    <dgm:cxn modelId="{1EDFFD19-7378-47B3-8C03-54B2393C6FD5}" srcId="{179BA204-90D5-47FA-9840-793425F070A8}" destId="{3DDDD6B3-20CB-47D7-B66C-B8DBB6A90A6D}" srcOrd="2" destOrd="0" parTransId="{488CC134-10D9-4FD6-A609-5CBB459D155C}" sibTransId="{16DAD978-20E9-47DE-9F38-0494F327AB4E}"/>
    <dgm:cxn modelId="{E64D011C-E1A1-41D0-8B4A-E63BFE17BEEB}" type="presOf" srcId="{1A2FC396-1BCE-4A1C-B5BF-C253F4D02F8B}" destId="{AE40879E-0F82-4B46-ADDB-E3DD091AF8CF}" srcOrd="0" destOrd="0" presId="urn:microsoft.com/office/officeart/2005/8/layout/list1"/>
    <dgm:cxn modelId="{2642743C-1D76-42F8-A8C6-3D2B0D6FDCF8}" srcId="{179BA204-90D5-47FA-9840-793425F070A8}" destId="{27A0F4EF-E348-41FA-A2AF-061ABA266D5F}" srcOrd="0" destOrd="0" parTransId="{4163500A-532B-4E16-9A9D-9CD219E9E0BF}" sibTransId="{96D34010-87C5-4D20-A8D8-2C135109845E}"/>
    <dgm:cxn modelId="{69871C3D-86D1-4576-BE1C-37BB70985391}" type="presOf" srcId="{668E22E6-F430-49EC-AE36-09BE0B16FD85}" destId="{E829AA7F-268E-459C-9A91-710821E70CDE}" srcOrd="0" destOrd="0" presId="urn:microsoft.com/office/officeart/2005/8/layout/list1"/>
    <dgm:cxn modelId="{E0FA1A5B-94F9-4F55-BB27-407065E4E7D6}" type="presOf" srcId="{D9F8DBA4-FCDF-4A46-AE74-9A373E8AC0D6}" destId="{C2C17642-B848-4149-B1E2-C44DB0B8D785}" srcOrd="0" destOrd="4" presId="urn:microsoft.com/office/officeart/2005/8/layout/list1"/>
    <dgm:cxn modelId="{0A940B5D-BDBE-454C-A2C4-292F56533430}" type="presOf" srcId="{FBBF9A77-6DA2-488A-8CDF-5A9E70129E84}" destId="{C2C17642-B848-4149-B1E2-C44DB0B8D785}" srcOrd="0" destOrd="1" presId="urn:microsoft.com/office/officeart/2005/8/layout/list1"/>
    <dgm:cxn modelId="{7A0B714D-E4E3-4332-937D-82F6FEC11655}" srcId="{179BA204-90D5-47FA-9840-793425F070A8}" destId="{5428C41F-F845-449F-ABBF-3FF3D5D31222}" srcOrd="3" destOrd="0" parTransId="{871C34E0-E1F8-43D3-8866-DE494AD2F852}" sibTransId="{3A7F08DA-4316-4A04-B984-3EFDFAB21EE1}"/>
    <dgm:cxn modelId="{EDD8B452-F82D-4256-898C-30AFBB73070C}" srcId="{668E22E6-F430-49EC-AE36-09BE0B16FD85}" destId="{D9F8DBA4-FCDF-4A46-AE74-9A373E8AC0D6}" srcOrd="4" destOrd="0" parTransId="{AF093CC0-FBB2-4A04-BD99-40FF954BDD84}" sibTransId="{32A94D11-58AF-4E8B-8727-6F841FEC3593}"/>
    <dgm:cxn modelId="{B5CBD553-9D42-4BA1-AADD-E131C4F0B775}" type="presOf" srcId="{5428C41F-F845-449F-ABBF-3FF3D5D31222}" destId="{02EFCD26-DBF6-41AB-8381-04877AFB243F}" srcOrd="0" destOrd="3" presId="urn:microsoft.com/office/officeart/2005/8/layout/list1"/>
    <dgm:cxn modelId="{1CCBC376-1DA6-41D5-921B-9003487F5C6E}" srcId="{179BA204-90D5-47FA-9840-793425F070A8}" destId="{690CF2FC-94AF-4C9C-94C1-CF0E19A23D4D}" srcOrd="1" destOrd="0" parTransId="{4F587C34-CEDD-4211-BA96-E0FD4D2B1B44}" sibTransId="{C86F3E16-CC02-4C5A-A9F9-07885C7A5724}"/>
    <dgm:cxn modelId="{A163487F-3BFB-47C0-96B5-9AE1321A837A}" srcId="{668E22E6-F430-49EC-AE36-09BE0B16FD85}" destId="{FBBF9A77-6DA2-488A-8CDF-5A9E70129E84}" srcOrd="1" destOrd="0" parTransId="{C2576961-8BB3-44D8-9D12-691A63B9BE6D}" sibTransId="{C66DAE13-3543-4264-ADD3-702130B06EE1}"/>
    <dgm:cxn modelId="{48EC4088-7342-4E5E-A964-4D7D8AB58D4C}" srcId="{1A2FC396-1BCE-4A1C-B5BF-C253F4D02F8B}" destId="{179BA204-90D5-47FA-9840-793425F070A8}" srcOrd="0" destOrd="0" parTransId="{531A21A6-5CCB-4CF4-9E7B-A1523C08A626}" sibTransId="{6A139A62-4FCA-4036-8730-1D5197496926}"/>
    <dgm:cxn modelId="{4C644E90-DBB3-4E0D-82A2-3F2E3646A29E}" type="presOf" srcId="{690CF2FC-94AF-4C9C-94C1-CF0E19A23D4D}" destId="{02EFCD26-DBF6-41AB-8381-04877AFB243F}" srcOrd="0" destOrd="1" presId="urn:microsoft.com/office/officeart/2005/8/layout/list1"/>
    <dgm:cxn modelId="{A8E76B95-BAFB-4A59-B448-32071A8D5140}" srcId="{668E22E6-F430-49EC-AE36-09BE0B16FD85}" destId="{782A759C-632D-4507-B260-1866F54056E0}" srcOrd="0" destOrd="0" parTransId="{4F686440-61E6-4836-BBA5-85FC67F87090}" sibTransId="{E35328FD-626C-4139-B4EA-88BD68EB57B3}"/>
    <dgm:cxn modelId="{DFB44EA1-CE42-43C1-A615-23091CA70F7F}" srcId="{1A2FC396-1BCE-4A1C-B5BF-C253F4D02F8B}" destId="{668E22E6-F430-49EC-AE36-09BE0B16FD85}" srcOrd="1" destOrd="0" parTransId="{E36AE0E1-9332-479E-AFD6-30466531C375}" sibTransId="{5FB71F36-58E9-4A92-95D7-2E7098648EB9}"/>
    <dgm:cxn modelId="{3AF0C1B7-61BC-4BC5-BBE1-C89668C51AC5}" srcId="{668E22E6-F430-49EC-AE36-09BE0B16FD85}" destId="{B8D5A416-F15A-4ADD-A583-35598D8799BD}" srcOrd="3" destOrd="0" parTransId="{FDF452FC-090F-44C5-9EF1-6FB7DBBA61EF}" sibTransId="{FCE4C281-74DF-4C36-8386-C2BB07DA4D2A}"/>
    <dgm:cxn modelId="{22CDF4B9-A17D-4B32-BB9C-291087669F9C}" type="presOf" srcId="{FA443488-AD32-47CE-81E0-E66E9979CBAC}" destId="{C2C17642-B848-4149-B1E2-C44DB0B8D785}" srcOrd="0" destOrd="2" presId="urn:microsoft.com/office/officeart/2005/8/layout/list1"/>
    <dgm:cxn modelId="{4C663DBF-C306-4563-9556-0A6FCFCCA5B3}" type="presOf" srcId="{179BA204-90D5-47FA-9840-793425F070A8}" destId="{A82B1789-35AC-4F36-A2AC-F61708846226}" srcOrd="0" destOrd="0" presId="urn:microsoft.com/office/officeart/2005/8/layout/list1"/>
    <dgm:cxn modelId="{0A0544C8-82A4-48F2-AF24-E6C7039970A5}" type="presOf" srcId="{27A0F4EF-E348-41FA-A2AF-061ABA266D5F}" destId="{02EFCD26-DBF6-41AB-8381-04877AFB243F}" srcOrd="0" destOrd="0" presId="urn:microsoft.com/office/officeart/2005/8/layout/list1"/>
    <dgm:cxn modelId="{DD70F4DF-E00C-4B7D-BC20-C4682758A4FD}" type="presOf" srcId="{782A759C-632D-4507-B260-1866F54056E0}" destId="{C2C17642-B848-4149-B1E2-C44DB0B8D785}" srcOrd="0" destOrd="0" presId="urn:microsoft.com/office/officeart/2005/8/layout/list1"/>
    <dgm:cxn modelId="{69BEC0E1-1F9F-4A1F-86C0-5813218C7938}" type="presOf" srcId="{179BA204-90D5-47FA-9840-793425F070A8}" destId="{E4F4FB6E-C264-4F99-BDD4-BCDF0F1EA6CA}" srcOrd="1" destOrd="0" presId="urn:microsoft.com/office/officeart/2005/8/layout/list1"/>
    <dgm:cxn modelId="{554188F7-6DAE-4503-8D9E-745F236EBC69}" type="presOf" srcId="{3DDDD6B3-20CB-47D7-B66C-B8DBB6A90A6D}" destId="{02EFCD26-DBF6-41AB-8381-04877AFB243F}" srcOrd="0" destOrd="2" presId="urn:microsoft.com/office/officeart/2005/8/layout/list1"/>
    <dgm:cxn modelId="{11E192F7-1E4D-4516-BEDB-DE4D1D7D681A}" type="presOf" srcId="{B8D5A416-F15A-4ADD-A583-35598D8799BD}" destId="{C2C17642-B848-4149-B1E2-C44DB0B8D785}" srcOrd="0" destOrd="3" presId="urn:microsoft.com/office/officeart/2005/8/layout/list1"/>
    <dgm:cxn modelId="{9C04575D-EBF5-4B6F-BB64-5FCCACB30D78}" type="presParOf" srcId="{AE40879E-0F82-4B46-ADDB-E3DD091AF8CF}" destId="{99CA9CC1-54DD-4322-9909-7DCE7E7D1E29}" srcOrd="0" destOrd="0" presId="urn:microsoft.com/office/officeart/2005/8/layout/list1"/>
    <dgm:cxn modelId="{54BCBFF6-BB9F-4B5E-B58B-FBAECCB608F5}" type="presParOf" srcId="{99CA9CC1-54DD-4322-9909-7DCE7E7D1E29}" destId="{A82B1789-35AC-4F36-A2AC-F61708846226}" srcOrd="0" destOrd="0" presId="urn:microsoft.com/office/officeart/2005/8/layout/list1"/>
    <dgm:cxn modelId="{532E0C71-2297-4829-B665-B3A85AE7E3B7}" type="presParOf" srcId="{99CA9CC1-54DD-4322-9909-7DCE7E7D1E29}" destId="{E4F4FB6E-C264-4F99-BDD4-BCDF0F1EA6CA}" srcOrd="1" destOrd="0" presId="urn:microsoft.com/office/officeart/2005/8/layout/list1"/>
    <dgm:cxn modelId="{F4679978-4C4F-457F-8042-FF7C5AF9964A}" type="presParOf" srcId="{AE40879E-0F82-4B46-ADDB-E3DD091AF8CF}" destId="{A4E3D76B-4C35-4990-B677-C8F0638D7EE0}" srcOrd="1" destOrd="0" presId="urn:microsoft.com/office/officeart/2005/8/layout/list1"/>
    <dgm:cxn modelId="{5F5482A4-7653-4CEA-84CA-7E2EB435BD49}" type="presParOf" srcId="{AE40879E-0F82-4B46-ADDB-E3DD091AF8CF}" destId="{02EFCD26-DBF6-41AB-8381-04877AFB243F}" srcOrd="2" destOrd="0" presId="urn:microsoft.com/office/officeart/2005/8/layout/list1"/>
    <dgm:cxn modelId="{D5A43114-A5B3-471D-9B65-795DDA2ECDAF}" type="presParOf" srcId="{AE40879E-0F82-4B46-ADDB-E3DD091AF8CF}" destId="{D1B5D5BE-83C0-468A-95B8-E9C1D22F5CF3}" srcOrd="3" destOrd="0" presId="urn:microsoft.com/office/officeart/2005/8/layout/list1"/>
    <dgm:cxn modelId="{7C604844-3BB8-464F-B226-9358D92B4B5A}" type="presParOf" srcId="{AE40879E-0F82-4B46-ADDB-E3DD091AF8CF}" destId="{E07D692B-5968-465E-A90B-5C9B859A6DE2}" srcOrd="4" destOrd="0" presId="urn:microsoft.com/office/officeart/2005/8/layout/list1"/>
    <dgm:cxn modelId="{AFB481D0-F281-4CBC-BC8C-13BF306E096C}" type="presParOf" srcId="{E07D692B-5968-465E-A90B-5C9B859A6DE2}" destId="{E829AA7F-268E-459C-9A91-710821E70CDE}" srcOrd="0" destOrd="0" presId="urn:microsoft.com/office/officeart/2005/8/layout/list1"/>
    <dgm:cxn modelId="{19562231-2069-4471-92C9-CADAA0B98C0F}" type="presParOf" srcId="{E07D692B-5968-465E-A90B-5C9B859A6DE2}" destId="{90186FDF-C5EB-4A8C-AB31-8DBA370D2C80}" srcOrd="1" destOrd="0" presId="urn:microsoft.com/office/officeart/2005/8/layout/list1"/>
    <dgm:cxn modelId="{DDC3BB66-EA48-4E5F-845C-E1F6ECFF5B00}" type="presParOf" srcId="{AE40879E-0F82-4B46-ADDB-E3DD091AF8CF}" destId="{8F6CC2E3-C095-4688-9D71-7B81164CFDCB}" srcOrd="5" destOrd="0" presId="urn:microsoft.com/office/officeart/2005/8/layout/list1"/>
    <dgm:cxn modelId="{D25A9EF2-4E02-40F4-B03D-0C5E8DAC7524}" type="presParOf" srcId="{AE40879E-0F82-4B46-ADDB-E3DD091AF8CF}" destId="{C2C17642-B848-4149-B1E2-C44DB0B8D78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412A1A-6244-495D-9423-36862EB7D3C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FD23108-AB08-4194-984A-EBB5EA0FB645}">
      <dgm:prSet/>
      <dgm:spPr/>
      <dgm:t>
        <a:bodyPr/>
        <a:lstStyle/>
        <a:p>
          <a:r>
            <a:rPr lang="en-GB" b="0" i="0"/>
            <a:t>Purpose</a:t>
          </a:r>
          <a:endParaRPr lang="en-US"/>
        </a:p>
      </dgm:t>
    </dgm:pt>
    <dgm:pt modelId="{D6DCB7F1-61D3-4B8F-81EE-979A3DDE734A}" type="parTrans" cxnId="{0B817617-4A9A-4ABA-8EE0-D38EDE6BBB21}">
      <dgm:prSet/>
      <dgm:spPr/>
      <dgm:t>
        <a:bodyPr/>
        <a:lstStyle/>
        <a:p>
          <a:endParaRPr lang="en-US"/>
        </a:p>
      </dgm:t>
    </dgm:pt>
    <dgm:pt modelId="{B3A16CA9-F841-4B31-A7E8-B4E4E4B52774}" type="sibTrans" cxnId="{0B817617-4A9A-4ABA-8EE0-D38EDE6BBB21}">
      <dgm:prSet/>
      <dgm:spPr/>
      <dgm:t>
        <a:bodyPr/>
        <a:lstStyle/>
        <a:p>
          <a:endParaRPr lang="en-US"/>
        </a:p>
      </dgm:t>
    </dgm:pt>
    <dgm:pt modelId="{1E23581D-4A24-47A0-83E8-B20C1E59022E}">
      <dgm:prSet custT="1"/>
      <dgm:spPr/>
      <dgm:t>
        <a:bodyPr/>
        <a:lstStyle/>
        <a:p>
          <a:r>
            <a:rPr lang="en-GB" sz="1800" b="0" i="0" dirty="0"/>
            <a:t>Amendment to Title VII of the Civil Rights Act of 1964</a:t>
          </a:r>
          <a:endParaRPr lang="en-US" sz="1800" dirty="0"/>
        </a:p>
      </dgm:t>
    </dgm:pt>
    <dgm:pt modelId="{A5BA70C0-7A8B-470C-9331-677CEC40CE06}" type="parTrans" cxnId="{D07949C0-997D-49C3-B7B2-736F118833F9}">
      <dgm:prSet/>
      <dgm:spPr/>
      <dgm:t>
        <a:bodyPr/>
        <a:lstStyle/>
        <a:p>
          <a:endParaRPr lang="en-US"/>
        </a:p>
      </dgm:t>
    </dgm:pt>
    <dgm:pt modelId="{2D66D6B3-B0CA-4171-A68E-38D16BF82C36}" type="sibTrans" cxnId="{D07949C0-997D-49C3-B7B2-736F118833F9}">
      <dgm:prSet/>
      <dgm:spPr/>
      <dgm:t>
        <a:bodyPr/>
        <a:lstStyle/>
        <a:p>
          <a:endParaRPr lang="en-US"/>
        </a:p>
      </dgm:t>
    </dgm:pt>
    <dgm:pt modelId="{7F890416-A5B4-43FC-8A5C-03AA0A28228D}">
      <dgm:prSet custT="1"/>
      <dgm:spPr/>
      <dgm:t>
        <a:bodyPr/>
        <a:lstStyle/>
        <a:p>
          <a:r>
            <a:rPr lang="en-GB" sz="1800" b="0" i="0" dirty="0"/>
            <a:t>Prohibits discrimination based on pregnancy, childbirth</a:t>
          </a:r>
          <a:endParaRPr lang="en-US" sz="1800" dirty="0"/>
        </a:p>
      </dgm:t>
    </dgm:pt>
    <dgm:pt modelId="{4A483853-F294-45F5-9323-F007BAADAD6E}" type="parTrans" cxnId="{483913D2-E808-48BC-936C-D20ABDA452C2}">
      <dgm:prSet/>
      <dgm:spPr/>
      <dgm:t>
        <a:bodyPr/>
        <a:lstStyle/>
        <a:p>
          <a:endParaRPr lang="en-US"/>
        </a:p>
      </dgm:t>
    </dgm:pt>
    <dgm:pt modelId="{317AB997-429B-4081-8A81-EEE40853C7D1}" type="sibTrans" cxnId="{483913D2-E808-48BC-936C-D20ABDA452C2}">
      <dgm:prSet/>
      <dgm:spPr/>
      <dgm:t>
        <a:bodyPr/>
        <a:lstStyle/>
        <a:p>
          <a:endParaRPr lang="en-US"/>
        </a:p>
      </dgm:t>
    </dgm:pt>
    <dgm:pt modelId="{F01CF3B5-0BA6-4E2B-819F-533EAA4F2CD7}">
      <dgm:prSet custT="1"/>
      <dgm:spPr/>
      <dgm:t>
        <a:bodyPr/>
        <a:lstStyle/>
        <a:p>
          <a:r>
            <a:rPr lang="en-GB" sz="1800" b="0" i="0" dirty="0"/>
            <a:t>Promotes equal opportunities for women in employment</a:t>
          </a:r>
          <a:endParaRPr lang="en-US" sz="1800" dirty="0"/>
        </a:p>
      </dgm:t>
    </dgm:pt>
    <dgm:pt modelId="{87676A4A-6642-4AC8-BF09-9884B26CCA73}" type="parTrans" cxnId="{A2CBE018-C26A-48B0-B800-DC44A5334645}">
      <dgm:prSet/>
      <dgm:spPr/>
      <dgm:t>
        <a:bodyPr/>
        <a:lstStyle/>
        <a:p>
          <a:endParaRPr lang="en-US"/>
        </a:p>
      </dgm:t>
    </dgm:pt>
    <dgm:pt modelId="{309F2E25-0227-4286-9BF8-D14B5813F186}" type="sibTrans" cxnId="{A2CBE018-C26A-48B0-B800-DC44A5334645}">
      <dgm:prSet/>
      <dgm:spPr/>
      <dgm:t>
        <a:bodyPr/>
        <a:lstStyle/>
        <a:p>
          <a:endParaRPr lang="en-US"/>
        </a:p>
      </dgm:t>
    </dgm:pt>
    <dgm:pt modelId="{A4B0D466-DA49-42EB-9F51-47DD7F347B65}">
      <dgm:prSet custT="1"/>
      <dgm:spPr/>
      <dgm:t>
        <a:bodyPr/>
        <a:lstStyle/>
        <a:p>
          <a:r>
            <a:rPr lang="en-GB" sz="1800" b="0" i="0" dirty="0"/>
            <a:t>Protects women's rights to work without facing discrimination based on pregnancy</a:t>
          </a:r>
          <a:endParaRPr lang="en-US" sz="1800" dirty="0"/>
        </a:p>
      </dgm:t>
    </dgm:pt>
    <dgm:pt modelId="{95A9AEEF-59FA-49E3-A370-270432E11C6A}" type="parTrans" cxnId="{F2827E25-FBC6-4EAB-93BC-2D675D96D45F}">
      <dgm:prSet/>
      <dgm:spPr/>
      <dgm:t>
        <a:bodyPr/>
        <a:lstStyle/>
        <a:p>
          <a:endParaRPr lang="en-US"/>
        </a:p>
      </dgm:t>
    </dgm:pt>
    <dgm:pt modelId="{483B4A1F-A659-4629-8B00-9556D9E79FD2}" type="sibTrans" cxnId="{F2827E25-FBC6-4EAB-93BC-2D675D96D45F}">
      <dgm:prSet/>
      <dgm:spPr/>
      <dgm:t>
        <a:bodyPr/>
        <a:lstStyle/>
        <a:p>
          <a:endParaRPr lang="en-US"/>
        </a:p>
      </dgm:t>
    </dgm:pt>
    <dgm:pt modelId="{99E5360D-4F5F-4D16-AD0D-5D34595475A4}">
      <dgm:prSet/>
      <dgm:spPr/>
      <dgm:t>
        <a:bodyPr/>
        <a:lstStyle/>
        <a:p>
          <a:r>
            <a:rPr lang="en-GB" b="0" i="0"/>
            <a:t>Relevance</a:t>
          </a:r>
          <a:endParaRPr lang="en-US"/>
        </a:p>
      </dgm:t>
    </dgm:pt>
    <dgm:pt modelId="{19CA16ED-CB47-4FDF-8E3A-B0ECE167CA60}" type="parTrans" cxnId="{0021F22C-98DA-4C90-9E56-ED59C29252CB}">
      <dgm:prSet/>
      <dgm:spPr/>
      <dgm:t>
        <a:bodyPr/>
        <a:lstStyle/>
        <a:p>
          <a:endParaRPr lang="en-US"/>
        </a:p>
      </dgm:t>
    </dgm:pt>
    <dgm:pt modelId="{07C74C17-CD00-4B97-B1FE-3FAE45B4FFD3}" type="sibTrans" cxnId="{0021F22C-98DA-4C90-9E56-ED59C29252CB}">
      <dgm:prSet/>
      <dgm:spPr/>
      <dgm:t>
        <a:bodyPr/>
        <a:lstStyle/>
        <a:p>
          <a:endParaRPr lang="en-US"/>
        </a:p>
      </dgm:t>
    </dgm:pt>
    <dgm:pt modelId="{F1910BCB-8002-4893-8DE6-74FAC9EA4078}">
      <dgm:prSet custT="1"/>
      <dgm:spPr/>
      <dgm:t>
        <a:bodyPr/>
        <a:lstStyle/>
        <a:p>
          <a:r>
            <a:rPr lang="en-GB" sz="1800" b="0" i="0" dirty="0"/>
            <a:t>Pregnancy discrimination affects modern workplace</a:t>
          </a:r>
          <a:endParaRPr lang="en-US" sz="1800" dirty="0"/>
        </a:p>
      </dgm:t>
    </dgm:pt>
    <dgm:pt modelId="{62E8527A-BF72-4187-8706-F22F9D490CA4}" type="parTrans" cxnId="{63CDE430-1365-42FA-B8FE-15FCF776D913}">
      <dgm:prSet/>
      <dgm:spPr/>
      <dgm:t>
        <a:bodyPr/>
        <a:lstStyle/>
        <a:p>
          <a:endParaRPr lang="en-US"/>
        </a:p>
      </dgm:t>
    </dgm:pt>
    <dgm:pt modelId="{350DDE00-DFD5-49EE-BA93-6DA4E7ED6AE3}" type="sibTrans" cxnId="{63CDE430-1365-42FA-B8FE-15FCF776D913}">
      <dgm:prSet/>
      <dgm:spPr/>
      <dgm:t>
        <a:bodyPr/>
        <a:lstStyle/>
        <a:p>
          <a:endParaRPr lang="en-US"/>
        </a:p>
      </dgm:t>
    </dgm:pt>
    <dgm:pt modelId="{CFAC61CA-D2D7-41FB-9DD1-7EB204C532F0}">
      <dgm:prSet custT="1"/>
      <dgm:spPr/>
      <dgm:t>
        <a:bodyPr/>
        <a:lstStyle/>
        <a:p>
          <a:r>
            <a:rPr lang="en-GB" sz="1800" b="0" i="0" dirty="0"/>
            <a:t>Pregnant women often face denial of reasonable accommodations, adverse actions, or unfair treatment</a:t>
          </a:r>
          <a:endParaRPr lang="en-US" sz="1800" dirty="0"/>
        </a:p>
      </dgm:t>
    </dgm:pt>
    <dgm:pt modelId="{78D1BEDB-AAA1-4622-9D01-FE500331A88A}" type="parTrans" cxnId="{E22DD818-24FA-4F9F-B174-D1520984A716}">
      <dgm:prSet/>
      <dgm:spPr/>
      <dgm:t>
        <a:bodyPr/>
        <a:lstStyle/>
        <a:p>
          <a:endParaRPr lang="en-US"/>
        </a:p>
      </dgm:t>
    </dgm:pt>
    <dgm:pt modelId="{7C24F415-5588-4698-942F-3085DAE36BD0}" type="sibTrans" cxnId="{E22DD818-24FA-4F9F-B174-D1520984A716}">
      <dgm:prSet/>
      <dgm:spPr/>
      <dgm:t>
        <a:bodyPr/>
        <a:lstStyle/>
        <a:p>
          <a:endParaRPr lang="en-US"/>
        </a:p>
      </dgm:t>
    </dgm:pt>
    <dgm:pt modelId="{0F055C10-B1C2-4F08-80F1-D891AA8B7621}">
      <dgm:prSet custT="1"/>
      <dgm:spPr/>
      <dgm:t>
        <a:bodyPr/>
        <a:lstStyle/>
        <a:p>
          <a:r>
            <a:rPr lang="en-GB" sz="1800" b="0" i="0" dirty="0"/>
            <a:t>Provides a legal framework to protect pregnant women from discrimination</a:t>
          </a:r>
          <a:endParaRPr lang="en-US" sz="1800" dirty="0"/>
        </a:p>
      </dgm:t>
    </dgm:pt>
    <dgm:pt modelId="{AC6E5DAC-12B4-47D0-B63C-7EFD8393C58C}" type="parTrans" cxnId="{EBD59ED9-050D-4D61-B73E-E784E274EAEE}">
      <dgm:prSet/>
      <dgm:spPr/>
      <dgm:t>
        <a:bodyPr/>
        <a:lstStyle/>
        <a:p>
          <a:endParaRPr lang="en-US"/>
        </a:p>
      </dgm:t>
    </dgm:pt>
    <dgm:pt modelId="{39700863-E9F2-4389-BB93-4C5F90A4F29A}" type="sibTrans" cxnId="{EBD59ED9-050D-4D61-B73E-E784E274EAEE}">
      <dgm:prSet/>
      <dgm:spPr/>
      <dgm:t>
        <a:bodyPr/>
        <a:lstStyle/>
        <a:p>
          <a:endParaRPr lang="en-US"/>
        </a:p>
      </dgm:t>
    </dgm:pt>
    <dgm:pt modelId="{DFCFC0E1-1902-4837-ACC0-DD5EE4592163}" type="pres">
      <dgm:prSet presAssocID="{C5412A1A-6244-495D-9423-36862EB7D3CB}" presName="linear" presStyleCnt="0">
        <dgm:presLayoutVars>
          <dgm:animLvl val="lvl"/>
          <dgm:resizeHandles val="exact"/>
        </dgm:presLayoutVars>
      </dgm:prSet>
      <dgm:spPr/>
    </dgm:pt>
    <dgm:pt modelId="{CB81A74C-C3B6-4FC5-BD93-4BFEC93821C1}" type="pres">
      <dgm:prSet presAssocID="{BFD23108-AB08-4194-984A-EBB5EA0FB645}" presName="parentText" presStyleLbl="node1" presStyleIdx="0" presStyleCnt="2">
        <dgm:presLayoutVars>
          <dgm:chMax val="0"/>
          <dgm:bulletEnabled val="1"/>
        </dgm:presLayoutVars>
      </dgm:prSet>
      <dgm:spPr/>
    </dgm:pt>
    <dgm:pt modelId="{D88DCD9F-4B9A-4B2F-BC70-C8539A3C5309}" type="pres">
      <dgm:prSet presAssocID="{BFD23108-AB08-4194-984A-EBB5EA0FB645}" presName="childText" presStyleLbl="revTx" presStyleIdx="0" presStyleCnt="2">
        <dgm:presLayoutVars>
          <dgm:bulletEnabled val="1"/>
        </dgm:presLayoutVars>
      </dgm:prSet>
      <dgm:spPr/>
    </dgm:pt>
    <dgm:pt modelId="{7253223A-099F-4ACE-927F-4EE7B663236B}" type="pres">
      <dgm:prSet presAssocID="{99E5360D-4F5F-4D16-AD0D-5D34595475A4}" presName="parentText" presStyleLbl="node1" presStyleIdx="1" presStyleCnt="2">
        <dgm:presLayoutVars>
          <dgm:chMax val="0"/>
          <dgm:bulletEnabled val="1"/>
        </dgm:presLayoutVars>
      </dgm:prSet>
      <dgm:spPr/>
    </dgm:pt>
    <dgm:pt modelId="{E3BED10F-42D7-4720-ACE3-AF318E7DBB01}" type="pres">
      <dgm:prSet presAssocID="{99E5360D-4F5F-4D16-AD0D-5D34595475A4}" presName="childText" presStyleLbl="revTx" presStyleIdx="1" presStyleCnt="2">
        <dgm:presLayoutVars>
          <dgm:bulletEnabled val="1"/>
        </dgm:presLayoutVars>
      </dgm:prSet>
      <dgm:spPr/>
    </dgm:pt>
  </dgm:ptLst>
  <dgm:cxnLst>
    <dgm:cxn modelId="{7B638408-2499-4A01-B578-A5F87945D6D8}" type="presOf" srcId="{7F890416-A5B4-43FC-8A5C-03AA0A28228D}" destId="{D88DCD9F-4B9A-4B2F-BC70-C8539A3C5309}" srcOrd="0" destOrd="1" presId="urn:microsoft.com/office/officeart/2005/8/layout/vList2"/>
    <dgm:cxn modelId="{0B817617-4A9A-4ABA-8EE0-D38EDE6BBB21}" srcId="{C5412A1A-6244-495D-9423-36862EB7D3CB}" destId="{BFD23108-AB08-4194-984A-EBB5EA0FB645}" srcOrd="0" destOrd="0" parTransId="{D6DCB7F1-61D3-4B8F-81EE-979A3DDE734A}" sibTransId="{B3A16CA9-F841-4B31-A7E8-B4E4E4B52774}"/>
    <dgm:cxn modelId="{E22DD818-24FA-4F9F-B174-D1520984A716}" srcId="{99E5360D-4F5F-4D16-AD0D-5D34595475A4}" destId="{CFAC61CA-D2D7-41FB-9DD1-7EB204C532F0}" srcOrd="1" destOrd="0" parTransId="{78D1BEDB-AAA1-4622-9D01-FE500331A88A}" sibTransId="{7C24F415-5588-4698-942F-3085DAE36BD0}"/>
    <dgm:cxn modelId="{A2CBE018-C26A-48B0-B800-DC44A5334645}" srcId="{BFD23108-AB08-4194-984A-EBB5EA0FB645}" destId="{F01CF3B5-0BA6-4E2B-819F-533EAA4F2CD7}" srcOrd="2" destOrd="0" parTransId="{87676A4A-6642-4AC8-BF09-9884B26CCA73}" sibTransId="{309F2E25-0227-4286-9BF8-D14B5813F186}"/>
    <dgm:cxn modelId="{D22FE520-BA02-4F2B-B66A-24DD0D5BD8D8}" type="presOf" srcId="{1E23581D-4A24-47A0-83E8-B20C1E59022E}" destId="{D88DCD9F-4B9A-4B2F-BC70-C8539A3C5309}" srcOrd="0" destOrd="0" presId="urn:microsoft.com/office/officeart/2005/8/layout/vList2"/>
    <dgm:cxn modelId="{F2827E25-FBC6-4EAB-93BC-2D675D96D45F}" srcId="{BFD23108-AB08-4194-984A-EBB5EA0FB645}" destId="{A4B0D466-DA49-42EB-9F51-47DD7F347B65}" srcOrd="3" destOrd="0" parTransId="{95A9AEEF-59FA-49E3-A370-270432E11C6A}" sibTransId="{483B4A1F-A659-4629-8B00-9556D9E79FD2}"/>
    <dgm:cxn modelId="{0021F22C-98DA-4C90-9E56-ED59C29252CB}" srcId="{C5412A1A-6244-495D-9423-36862EB7D3CB}" destId="{99E5360D-4F5F-4D16-AD0D-5D34595475A4}" srcOrd="1" destOrd="0" parTransId="{19CA16ED-CB47-4FDF-8E3A-B0ECE167CA60}" sibTransId="{07C74C17-CD00-4B97-B1FE-3FAE45B4FFD3}"/>
    <dgm:cxn modelId="{63CDE430-1365-42FA-B8FE-15FCF776D913}" srcId="{99E5360D-4F5F-4D16-AD0D-5D34595475A4}" destId="{F1910BCB-8002-4893-8DE6-74FAC9EA4078}" srcOrd="0" destOrd="0" parTransId="{62E8527A-BF72-4187-8706-F22F9D490CA4}" sibTransId="{350DDE00-DFD5-49EE-BA93-6DA4E7ED6AE3}"/>
    <dgm:cxn modelId="{7A9BD432-66B8-4B94-84F9-98B9EFA2DF34}" type="presOf" srcId="{F01CF3B5-0BA6-4E2B-819F-533EAA4F2CD7}" destId="{D88DCD9F-4B9A-4B2F-BC70-C8539A3C5309}" srcOrd="0" destOrd="2" presId="urn:microsoft.com/office/officeart/2005/8/layout/vList2"/>
    <dgm:cxn modelId="{4669183B-64DC-4CFC-A7D0-23FBEDA4072D}" type="presOf" srcId="{F1910BCB-8002-4893-8DE6-74FAC9EA4078}" destId="{E3BED10F-42D7-4720-ACE3-AF318E7DBB01}" srcOrd="0" destOrd="0" presId="urn:microsoft.com/office/officeart/2005/8/layout/vList2"/>
    <dgm:cxn modelId="{0C90353E-B18E-4956-BDC3-9F717B442CC6}" type="presOf" srcId="{BFD23108-AB08-4194-984A-EBB5EA0FB645}" destId="{CB81A74C-C3B6-4FC5-BD93-4BFEC93821C1}" srcOrd="0" destOrd="0" presId="urn:microsoft.com/office/officeart/2005/8/layout/vList2"/>
    <dgm:cxn modelId="{2F452B40-5365-447D-8385-B5ED28F23774}" type="presOf" srcId="{99E5360D-4F5F-4D16-AD0D-5D34595475A4}" destId="{7253223A-099F-4ACE-927F-4EE7B663236B}" srcOrd="0" destOrd="0" presId="urn:microsoft.com/office/officeart/2005/8/layout/vList2"/>
    <dgm:cxn modelId="{0B6F2F68-BEA7-4EF0-A534-9FF949D1E5E4}" type="presOf" srcId="{CFAC61CA-D2D7-41FB-9DD1-7EB204C532F0}" destId="{E3BED10F-42D7-4720-ACE3-AF318E7DBB01}" srcOrd="0" destOrd="1" presId="urn:microsoft.com/office/officeart/2005/8/layout/vList2"/>
    <dgm:cxn modelId="{C0CC0491-2CDF-4D92-918D-639118AD1CEF}" type="presOf" srcId="{C5412A1A-6244-495D-9423-36862EB7D3CB}" destId="{DFCFC0E1-1902-4837-ACC0-DD5EE4592163}" srcOrd="0" destOrd="0" presId="urn:microsoft.com/office/officeart/2005/8/layout/vList2"/>
    <dgm:cxn modelId="{61A74DA9-E7B6-447A-8923-D45A63360E1B}" type="presOf" srcId="{0F055C10-B1C2-4F08-80F1-D891AA8B7621}" destId="{E3BED10F-42D7-4720-ACE3-AF318E7DBB01}" srcOrd="0" destOrd="2" presId="urn:microsoft.com/office/officeart/2005/8/layout/vList2"/>
    <dgm:cxn modelId="{D07949C0-997D-49C3-B7B2-736F118833F9}" srcId="{BFD23108-AB08-4194-984A-EBB5EA0FB645}" destId="{1E23581D-4A24-47A0-83E8-B20C1E59022E}" srcOrd="0" destOrd="0" parTransId="{A5BA70C0-7A8B-470C-9331-677CEC40CE06}" sibTransId="{2D66D6B3-B0CA-4171-A68E-38D16BF82C36}"/>
    <dgm:cxn modelId="{B3C610D0-0518-4B71-B8A0-D74631880168}" type="presOf" srcId="{A4B0D466-DA49-42EB-9F51-47DD7F347B65}" destId="{D88DCD9F-4B9A-4B2F-BC70-C8539A3C5309}" srcOrd="0" destOrd="3" presId="urn:microsoft.com/office/officeart/2005/8/layout/vList2"/>
    <dgm:cxn modelId="{483913D2-E808-48BC-936C-D20ABDA452C2}" srcId="{BFD23108-AB08-4194-984A-EBB5EA0FB645}" destId="{7F890416-A5B4-43FC-8A5C-03AA0A28228D}" srcOrd="1" destOrd="0" parTransId="{4A483853-F294-45F5-9323-F007BAADAD6E}" sibTransId="{317AB997-429B-4081-8A81-EEE40853C7D1}"/>
    <dgm:cxn modelId="{EBD59ED9-050D-4D61-B73E-E784E274EAEE}" srcId="{99E5360D-4F5F-4D16-AD0D-5D34595475A4}" destId="{0F055C10-B1C2-4F08-80F1-D891AA8B7621}" srcOrd="2" destOrd="0" parTransId="{AC6E5DAC-12B4-47D0-B63C-7EFD8393C58C}" sibTransId="{39700863-E9F2-4389-BB93-4C5F90A4F29A}"/>
    <dgm:cxn modelId="{6735C6A5-B3A3-4A5C-BF13-57C4506009B4}" type="presParOf" srcId="{DFCFC0E1-1902-4837-ACC0-DD5EE4592163}" destId="{CB81A74C-C3B6-4FC5-BD93-4BFEC93821C1}" srcOrd="0" destOrd="0" presId="urn:microsoft.com/office/officeart/2005/8/layout/vList2"/>
    <dgm:cxn modelId="{CA237893-47DB-43A7-80E5-6BEA18921E69}" type="presParOf" srcId="{DFCFC0E1-1902-4837-ACC0-DD5EE4592163}" destId="{D88DCD9F-4B9A-4B2F-BC70-C8539A3C5309}" srcOrd="1" destOrd="0" presId="urn:microsoft.com/office/officeart/2005/8/layout/vList2"/>
    <dgm:cxn modelId="{FB035821-2D9C-4437-98DA-D308244D42AA}" type="presParOf" srcId="{DFCFC0E1-1902-4837-ACC0-DD5EE4592163}" destId="{7253223A-099F-4ACE-927F-4EE7B663236B}" srcOrd="2" destOrd="0" presId="urn:microsoft.com/office/officeart/2005/8/layout/vList2"/>
    <dgm:cxn modelId="{1AFB49A6-C42B-455C-B26E-82E54580A0E1}" type="presParOf" srcId="{DFCFC0E1-1902-4837-ACC0-DD5EE4592163}" destId="{E3BED10F-42D7-4720-ACE3-AF318E7DBB0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72A143-653A-4791-842F-9EFB06A7B4D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8B40602-1D50-4B69-9F2D-EF7267A37562}">
      <dgm:prSet/>
      <dgm:spPr/>
      <dgm:t>
        <a:bodyPr/>
        <a:lstStyle/>
        <a:p>
          <a:r>
            <a:rPr lang="en-GB" b="0" i="0"/>
            <a:t>Purpose </a:t>
          </a:r>
          <a:endParaRPr lang="en-US"/>
        </a:p>
      </dgm:t>
    </dgm:pt>
    <dgm:pt modelId="{429AA2FB-7604-4194-A5B6-87E5FE209A59}" type="parTrans" cxnId="{FD9CB087-3CC9-4F1F-8AB1-6DDA5414215D}">
      <dgm:prSet/>
      <dgm:spPr/>
      <dgm:t>
        <a:bodyPr/>
        <a:lstStyle/>
        <a:p>
          <a:endParaRPr lang="en-US"/>
        </a:p>
      </dgm:t>
    </dgm:pt>
    <dgm:pt modelId="{1C3449E8-ED34-4F29-8727-BBFFA437FABC}" type="sibTrans" cxnId="{FD9CB087-3CC9-4F1F-8AB1-6DDA5414215D}">
      <dgm:prSet/>
      <dgm:spPr/>
      <dgm:t>
        <a:bodyPr/>
        <a:lstStyle/>
        <a:p>
          <a:endParaRPr lang="en-US"/>
        </a:p>
      </dgm:t>
    </dgm:pt>
    <dgm:pt modelId="{17E4FF1B-FED1-4A51-ADEF-A60B4FC7FA2D}">
      <dgm:prSet/>
      <dgm:spPr/>
      <dgm:t>
        <a:bodyPr/>
        <a:lstStyle/>
        <a:p>
          <a:r>
            <a:rPr lang="en-GB" b="0" i="0"/>
            <a:t>Prohibits wage discrimination based on sex</a:t>
          </a:r>
          <a:endParaRPr lang="en-US"/>
        </a:p>
      </dgm:t>
    </dgm:pt>
    <dgm:pt modelId="{BB9DEAC3-8F57-47F4-9246-5307C80230F3}" type="parTrans" cxnId="{228EAEEA-320A-4A4C-911C-C127E4DE9959}">
      <dgm:prSet/>
      <dgm:spPr/>
      <dgm:t>
        <a:bodyPr/>
        <a:lstStyle/>
        <a:p>
          <a:endParaRPr lang="en-US"/>
        </a:p>
      </dgm:t>
    </dgm:pt>
    <dgm:pt modelId="{02493E4E-E07F-47D6-8950-01EEFAE9804B}" type="sibTrans" cxnId="{228EAEEA-320A-4A4C-911C-C127E4DE9959}">
      <dgm:prSet/>
      <dgm:spPr/>
      <dgm:t>
        <a:bodyPr/>
        <a:lstStyle/>
        <a:p>
          <a:endParaRPr lang="en-US"/>
        </a:p>
      </dgm:t>
    </dgm:pt>
    <dgm:pt modelId="{E66B6272-6DEE-4CE1-AE70-EF9DD01D40C4}">
      <dgm:prSet/>
      <dgm:spPr/>
      <dgm:t>
        <a:bodyPr/>
        <a:lstStyle/>
        <a:p>
          <a:r>
            <a:rPr lang="en-GB" b="0" i="0"/>
            <a:t>Requires equal pay for men and women doing equal work</a:t>
          </a:r>
          <a:endParaRPr lang="en-US"/>
        </a:p>
      </dgm:t>
    </dgm:pt>
    <dgm:pt modelId="{D13BCBC6-31CC-4D93-94E1-284B771DF7BE}" type="parTrans" cxnId="{2F7A598D-628B-4FE0-85F3-55BE8CFAD1B8}">
      <dgm:prSet/>
      <dgm:spPr/>
      <dgm:t>
        <a:bodyPr/>
        <a:lstStyle/>
        <a:p>
          <a:endParaRPr lang="en-US"/>
        </a:p>
      </dgm:t>
    </dgm:pt>
    <dgm:pt modelId="{8C14E317-14AA-46D3-842D-EF11DF1C8744}" type="sibTrans" cxnId="{2F7A598D-628B-4FE0-85F3-55BE8CFAD1B8}">
      <dgm:prSet/>
      <dgm:spPr/>
      <dgm:t>
        <a:bodyPr/>
        <a:lstStyle/>
        <a:p>
          <a:endParaRPr lang="en-US"/>
        </a:p>
      </dgm:t>
    </dgm:pt>
    <dgm:pt modelId="{D19A3F67-B857-4E60-856B-80215A57CB23}">
      <dgm:prSet/>
      <dgm:spPr/>
      <dgm:t>
        <a:bodyPr/>
        <a:lstStyle/>
        <a:p>
          <a:r>
            <a:rPr lang="en-GB" b="0" i="0"/>
            <a:t>Ensures gender equality in the workplace</a:t>
          </a:r>
          <a:endParaRPr lang="en-US"/>
        </a:p>
      </dgm:t>
    </dgm:pt>
    <dgm:pt modelId="{5CF28914-3F45-4B2C-9415-DFE1B86A6D18}" type="parTrans" cxnId="{F17056F1-C000-4B94-9525-CF8DA03A6904}">
      <dgm:prSet/>
      <dgm:spPr/>
      <dgm:t>
        <a:bodyPr/>
        <a:lstStyle/>
        <a:p>
          <a:endParaRPr lang="en-US"/>
        </a:p>
      </dgm:t>
    </dgm:pt>
    <dgm:pt modelId="{0BB273A2-BD30-423D-92C0-4CDE9AB3EA02}" type="sibTrans" cxnId="{F17056F1-C000-4B94-9525-CF8DA03A6904}">
      <dgm:prSet/>
      <dgm:spPr/>
      <dgm:t>
        <a:bodyPr/>
        <a:lstStyle/>
        <a:p>
          <a:endParaRPr lang="en-US"/>
        </a:p>
      </dgm:t>
    </dgm:pt>
    <dgm:pt modelId="{309F5B3F-1D5E-464E-B976-384A4536B009}">
      <dgm:prSet/>
      <dgm:spPr/>
      <dgm:t>
        <a:bodyPr/>
        <a:lstStyle/>
        <a:p>
          <a:r>
            <a:rPr lang="en-GB" b="0" i="0" dirty="0"/>
            <a:t>Addresses the historical gender wage gap</a:t>
          </a:r>
          <a:endParaRPr lang="en-US" dirty="0"/>
        </a:p>
      </dgm:t>
    </dgm:pt>
    <dgm:pt modelId="{68EDC167-E8B3-4090-BEDF-CF8B27099AE9}" type="parTrans" cxnId="{9CA638E4-72FE-4969-80C7-EA1F2DC825B1}">
      <dgm:prSet/>
      <dgm:spPr/>
      <dgm:t>
        <a:bodyPr/>
        <a:lstStyle/>
        <a:p>
          <a:endParaRPr lang="en-US"/>
        </a:p>
      </dgm:t>
    </dgm:pt>
    <dgm:pt modelId="{1442BEF8-97DF-4DF9-939A-A522874DEAA1}" type="sibTrans" cxnId="{9CA638E4-72FE-4969-80C7-EA1F2DC825B1}">
      <dgm:prSet/>
      <dgm:spPr/>
      <dgm:t>
        <a:bodyPr/>
        <a:lstStyle/>
        <a:p>
          <a:endParaRPr lang="en-US"/>
        </a:p>
      </dgm:t>
    </dgm:pt>
    <dgm:pt modelId="{754D0B32-7F22-4A34-91EA-36AC9CE85DDF}">
      <dgm:prSet/>
      <dgm:spPr/>
      <dgm:t>
        <a:bodyPr/>
        <a:lstStyle/>
        <a:p>
          <a:r>
            <a:rPr lang="en-GB" b="0" i="0"/>
            <a:t>Relevance</a:t>
          </a:r>
          <a:endParaRPr lang="en-US"/>
        </a:p>
      </dgm:t>
    </dgm:pt>
    <dgm:pt modelId="{1496C005-D6FB-4032-85F7-14D93A8B4736}" type="parTrans" cxnId="{C101B13A-BFC3-4CCC-A2D8-F4D1C3F00AD2}">
      <dgm:prSet/>
      <dgm:spPr/>
      <dgm:t>
        <a:bodyPr/>
        <a:lstStyle/>
        <a:p>
          <a:endParaRPr lang="en-US"/>
        </a:p>
      </dgm:t>
    </dgm:pt>
    <dgm:pt modelId="{4CE62745-C224-4C32-BA87-EF4048A03837}" type="sibTrans" cxnId="{C101B13A-BFC3-4CCC-A2D8-F4D1C3F00AD2}">
      <dgm:prSet/>
      <dgm:spPr/>
      <dgm:t>
        <a:bodyPr/>
        <a:lstStyle/>
        <a:p>
          <a:endParaRPr lang="en-US"/>
        </a:p>
      </dgm:t>
    </dgm:pt>
    <dgm:pt modelId="{4B54B024-4361-457D-B426-A6321ECAC600}">
      <dgm:prSet/>
      <dgm:spPr/>
      <dgm:t>
        <a:bodyPr/>
        <a:lstStyle/>
        <a:p>
          <a:r>
            <a:rPr lang="en-GB" b="0" i="0"/>
            <a:t>Gender pay disparities persist in many industries</a:t>
          </a:r>
          <a:endParaRPr lang="en-US"/>
        </a:p>
      </dgm:t>
    </dgm:pt>
    <dgm:pt modelId="{429FAD6C-DE25-4B63-A3A2-EC4EB756688C}" type="parTrans" cxnId="{4F0025CC-74D9-4C8C-B4CA-09A671DF0C0C}">
      <dgm:prSet/>
      <dgm:spPr/>
      <dgm:t>
        <a:bodyPr/>
        <a:lstStyle/>
        <a:p>
          <a:endParaRPr lang="en-US"/>
        </a:p>
      </dgm:t>
    </dgm:pt>
    <dgm:pt modelId="{D7885068-0A05-4F1D-897A-8088C1623DC5}" type="sibTrans" cxnId="{4F0025CC-74D9-4C8C-B4CA-09A671DF0C0C}">
      <dgm:prSet/>
      <dgm:spPr/>
      <dgm:t>
        <a:bodyPr/>
        <a:lstStyle/>
        <a:p>
          <a:endParaRPr lang="en-US"/>
        </a:p>
      </dgm:t>
    </dgm:pt>
    <dgm:pt modelId="{31B2B34E-CBA8-4FAE-BDC8-343C2575BC4F}">
      <dgm:prSet/>
      <dgm:spPr/>
      <dgm:t>
        <a:bodyPr/>
        <a:lstStyle/>
        <a:p>
          <a:r>
            <a:rPr lang="en-GB" b="0" i="0" dirty="0"/>
            <a:t>Provides protections against retaliation for reporting pay discrimination</a:t>
          </a:r>
          <a:endParaRPr lang="en-US" dirty="0"/>
        </a:p>
      </dgm:t>
    </dgm:pt>
    <dgm:pt modelId="{C1823989-D0BB-454A-B48A-6D4575F7C8B0}" type="parTrans" cxnId="{C416DE14-4032-48C3-AA16-CA4B1F0FA5E0}">
      <dgm:prSet/>
      <dgm:spPr/>
      <dgm:t>
        <a:bodyPr/>
        <a:lstStyle/>
        <a:p>
          <a:endParaRPr lang="en-US"/>
        </a:p>
      </dgm:t>
    </dgm:pt>
    <dgm:pt modelId="{D572E6BA-B2DF-48CD-8B7F-EE92A771F82E}" type="sibTrans" cxnId="{C416DE14-4032-48C3-AA16-CA4B1F0FA5E0}">
      <dgm:prSet/>
      <dgm:spPr/>
      <dgm:t>
        <a:bodyPr/>
        <a:lstStyle/>
        <a:p>
          <a:endParaRPr lang="en-US"/>
        </a:p>
      </dgm:t>
    </dgm:pt>
    <dgm:pt modelId="{01B2B7C5-A4A7-4926-AD63-D0B3FF9B51CD}">
      <dgm:prSet/>
      <dgm:spPr/>
      <dgm:t>
        <a:bodyPr/>
        <a:lstStyle/>
        <a:p>
          <a:r>
            <a:rPr lang="en-GB" b="0" i="0"/>
            <a:t>Supports efforts to achieve gender equality in employee compensation</a:t>
          </a:r>
          <a:endParaRPr lang="en-US"/>
        </a:p>
      </dgm:t>
    </dgm:pt>
    <dgm:pt modelId="{483AF09D-037F-4CCB-981D-9EA7C54E6D83}" type="parTrans" cxnId="{2E2FDA77-0AF3-4DCE-BD7C-9EE490643BF6}">
      <dgm:prSet/>
      <dgm:spPr/>
      <dgm:t>
        <a:bodyPr/>
        <a:lstStyle/>
        <a:p>
          <a:endParaRPr lang="en-US"/>
        </a:p>
      </dgm:t>
    </dgm:pt>
    <dgm:pt modelId="{6AE790A3-39BE-4B35-A28C-D1E36406FC4A}" type="sibTrans" cxnId="{2E2FDA77-0AF3-4DCE-BD7C-9EE490643BF6}">
      <dgm:prSet/>
      <dgm:spPr/>
      <dgm:t>
        <a:bodyPr/>
        <a:lstStyle/>
        <a:p>
          <a:endParaRPr lang="en-US"/>
        </a:p>
      </dgm:t>
    </dgm:pt>
    <dgm:pt modelId="{0689B858-7464-4AC5-8BCD-F12D1482DDA5}" type="pres">
      <dgm:prSet presAssocID="{4272A143-653A-4791-842F-9EFB06A7B4DF}" presName="linear" presStyleCnt="0">
        <dgm:presLayoutVars>
          <dgm:dir/>
          <dgm:animLvl val="lvl"/>
          <dgm:resizeHandles val="exact"/>
        </dgm:presLayoutVars>
      </dgm:prSet>
      <dgm:spPr/>
    </dgm:pt>
    <dgm:pt modelId="{0A6C6497-D45E-44C8-B921-7D769E798287}" type="pres">
      <dgm:prSet presAssocID="{D8B40602-1D50-4B69-9F2D-EF7267A37562}" presName="parentLin" presStyleCnt="0"/>
      <dgm:spPr/>
    </dgm:pt>
    <dgm:pt modelId="{77733695-3E32-4686-8942-78EBD47576C6}" type="pres">
      <dgm:prSet presAssocID="{D8B40602-1D50-4B69-9F2D-EF7267A37562}" presName="parentLeftMargin" presStyleLbl="node1" presStyleIdx="0" presStyleCnt="2"/>
      <dgm:spPr/>
    </dgm:pt>
    <dgm:pt modelId="{D31BB339-E1E1-4969-855A-181DEB028274}" type="pres">
      <dgm:prSet presAssocID="{D8B40602-1D50-4B69-9F2D-EF7267A37562}" presName="parentText" presStyleLbl="node1" presStyleIdx="0" presStyleCnt="2">
        <dgm:presLayoutVars>
          <dgm:chMax val="0"/>
          <dgm:bulletEnabled val="1"/>
        </dgm:presLayoutVars>
      </dgm:prSet>
      <dgm:spPr/>
    </dgm:pt>
    <dgm:pt modelId="{7D8A8CAD-B460-4B7A-88CB-77BE6AB4F751}" type="pres">
      <dgm:prSet presAssocID="{D8B40602-1D50-4B69-9F2D-EF7267A37562}" presName="negativeSpace" presStyleCnt="0"/>
      <dgm:spPr/>
    </dgm:pt>
    <dgm:pt modelId="{FA25BBDE-B44D-45EC-A0EE-162829B08A88}" type="pres">
      <dgm:prSet presAssocID="{D8B40602-1D50-4B69-9F2D-EF7267A37562}" presName="childText" presStyleLbl="conFgAcc1" presStyleIdx="0" presStyleCnt="2">
        <dgm:presLayoutVars>
          <dgm:bulletEnabled val="1"/>
        </dgm:presLayoutVars>
      </dgm:prSet>
      <dgm:spPr/>
    </dgm:pt>
    <dgm:pt modelId="{AD03C83F-075D-4EBE-A172-EF5F12B7986B}" type="pres">
      <dgm:prSet presAssocID="{1C3449E8-ED34-4F29-8727-BBFFA437FABC}" presName="spaceBetweenRectangles" presStyleCnt="0"/>
      <dgm:spPr/>
    </dgm:pt>
    <dgm:pt modelId="{57197185-F807-496E-B4DB-9DAF9C7B671A}" type="pres">
      <dgm:prSet presAssocID="{754D0B32-7F22-4A34-91EA-36AC9CE85DDF}" presName="parentLin" presStyleCnt="0"/>
      <dgm:spPr/>
    </dgm:pt>
    <dgm:pt modelId="{E9AAC416-7041-4934-87D3-2EDE37562159}" type="pres">
      <dgm:prSet presAssocID="{754D0B32-7F22-4A34-91EA-36AC9CE85DDF}" presName="parentLeftMargin" presStyleLbl="node1" presStyleIdx="0" presStyleCnt="2"/>
      <dgm:spPr/>
    </dgm:pt>
    <dgm:pt modelId="{4E3498D4-2EBB-4C3D-B0E0-A741779683B8}" type="pres">
      <dgm:prSet presAssocID="{754D0B32-7F22-4A34-91EA-36AC9CE85DDF}" presName="parentText" presStyleLbl="node1" presStyleIdx="1" presStyleCnt="2">
        <dgm:presLayoutVars>
          <dgm:chMax val="0"/>
          <dgm:bulletEnabled val="1"/>
        </dgm:presLayoutVars>
      </dgm:prSet>
      <dgm:spPr/>
    </dgm:pt>
    <dgm:pt modelId="{2A4FF722-E2DD-4420-A21F-049858BED23B}" type="pres">
      <dgm:prSet presAssocID="{754D0B32-7F22-4A34-91EA-36AC9CE85DDF}" presName="negativeSpace" presStyleCnt="0"/>
      <dgm:spPr/>
    </dgm:pt>
    <dgm:pt modelId="{2F6C2DA8-9FAB-4CBC-9669-987223C09B5B}" type="pres">
      <dgm:prSet presAssocID="{754D0B32-7F22-4A34-91EA-36AC9CE85DDF}" presName="childText" presStyleLbl="conFgAcc1" presStyleIdx="1" presStyleCnt="2">
        <dgm:presLayoutVars>
          <dgm:bulletEnabled val="1"/>
        </dgm:presLayoutVars>
      </dgm:prSet>
      <dgm:spPr/>
    </dgm:pt>
  </dgm:ptLst>
  <dgm:cxnLst>
    <dgm:cxn modelId="{529DEC08-0327-4278-A334-BECEFFF82A4C}" type="presOf" srcId="{D8B40602-1D50-4B69-9F2D-EF7267A37562}" destId="{77733695-3E32-4686-8942-78EBD47576C6}" srcOrd="0" destOrd="0" presId="urn:microsoft.com/office/officeart/2005/8/layout/list1"/>
    <dgm:cxn modelId="{B9BD4E13-AFF6-434B-A75D-23FE72FCE8C0}" type="presOf" srcId="{754D0B32-7F22-4A34-91EA-36AC9CE85DDF}" destId="{4E3498D4-2EBB-4C3D-B0E0-A741779683B8}" srcOrd="1" destOrd="0" presId="urn:microsoft.com/office/officeart/2005/8/layout/list1"/>
    <dgm:cxn modelId="{C416DE14-4032-48C3-AA16-CA4B1F0FA5E0}" srcId="{754D0B32-7F22-4A34-91EA-36AC9CE85DDF}" destId="{31B2B34E-CBA8-4FAE-BDC8-343C2575BC4F}" srcOrd="1" destOrd="0" parTransId="{C1823989-D0BB-454A-B48A-6D4575F7C8B0}" sibTransId="{D572E6BA-B2DF-48CD-8B7F-EE92A771F82E}"/>
    <dgm:cxn modelId="{06B26F1A-01D1-442E-8E54-DB610B9C784F}" type="presOf" srcId="{D19A3F67-B857-4E60-856B-80215A57CB23}" destId="{FA25BBDE-B44D-45EC-A0EE-162829B08A88}" srcOrd="0" destOrd="2" presId="urn:microsoft.com/office/officeart/2005/8/layout/list1"/>
    <dgm:cxn modelId="{4A868A1E-E216-4D0A-929E-1BD4F8CB8E7F}" type="presOf" srcId="{E66B6272-6DEE-4CE1-AE70-EF9DD01D40C4}" destId="{FA25BBDE-B44D-45EC-A0EE-162829B08A88}" srcOrd="0" destOrd="1" presId="urn:microsoft.com/office/officeart/2005/8/layout/list1"/>
    <dgm:cxn modelId="{953E8122-3A87-4379-9D91-7FF9A03D8B45}" type="presOf" srcId="{4272A143-653A-4791-842F-9EFB06A7B4DF}" destId="{0689B858-7464-4AC5-8BCD-F12D1482DDA5}" srcOrd="0" destOrd="0" presId="urn:microsoft.com/office/officeart/2005/8/layout/list1"/>
    <dgm:cxn modelId="{C101B13A-BFC3-4CCC-A2D8-F4D1C3F00AD2}" srcId="{4272A143-653A-4791-842F-9EFB06A7B4DF}" destId="{754D0B32-7F22-4A34-91EA-36AC9CE85DDF}" srcOrd="1" destOrd="0" parTransId="{1496C005-D6FB-4032-85F7-14D93A8B4736}" sibTransId="{4CE62745-C224-4C32-BA87-EF4048A03837}"/>
    <dgm:cxn modelId="{07118445-C52B-481C-9FC7-437A3EB00764}" type="presOf" srcId="{31B2B34E-CBA8-4FAE-BDC8-343C2575BC4F}" destId="{2F6C2DA8-9FAB-4CBC-9669-987223C09B5B}" srcOrd="0" destOrd="1" presId="urn:microsoft.com/office/officeart/2005/8/layout/list1"/>
    <dgm:cxn modelId="{8A99ED52-C4C5-4B7F-8F7F-E6CD0A428206}" type="presOf" srcId="{4B54B024-4361-457D-B426-A6321ECAC600}" destId="{2F6C2DA8-9FAB-4CBC-9669-987223C09B5B}" srcOrd="0" destOrd="0" presId="urn:microsoft.com/office/officeart/2005/8/layout/list1"/>
    <dgm:cxn modelId="{6408B077-78E3-4B2E-A248-C785EF76D835}" type="presOf" srcId="{01B2B7C5-A4A7-4926-AD63-D0B3FF9B51CD}" destId="{2F6C2DA8-9FAB-4CBC-9669-987223C09B5B}" srcOrd="0" destOrd="2" presId="urn:microsoft.com/office/officeart/2005/8/layout/list1"/>
    <dgm:cxn modelId="{2E2FDA77-0AF3-4DCE-BD7C-9EE490643BF6}" srcId="{754D0B32-7F22-4A34-91EA-36AC9CE85DDF}" destId="{01B2B7C5-A4A7-4926-AD63-D0B3FF9B51CD}" srcOrd="2" destOrd="0" parTransId="{483AF09D-037F-4CCB-981D-9EA7C54E6D83}" sibTransId="{6AE790A3-39BE-4B35-A28C-D1E36406FC4A}"/>
    <dgm:cxn modelId="{0B5D9378-0E71-458B-BFE5-452E85F18916}" type="presOf" srcId="{17E4FF1B-FED1-4A51-ADEF-A60B4FC7FA2D}" destId="{FA25BBDE-B44D-45EC-A0EE-162829B08A88}" srcOrd="0" destOrd="0" presId="urn:microsoft.com/office/officeart/2005/8/layout/list1"/>
    <dgm:cxn modelId="{FD9CB087-3CC9-4F1F-8AB1-6DDA5414215D}" srcId="{4272A143-653A-4791-842F-9EFB06A7B4DF}" destId="{D8B40602-1D50-4B69-9F2D-EF7267A37562}" srcOrd="0" destOrd="0" parTransId="{429AA2FB-7604-4194-A5B6-87E5FE209A59}" sibTransId="{1C3449E8-ED34-4F29-8727-BBFFA437FABC}"/>
    <dgm:cxn modelId="{2F7A598D-628B-4FE0-85F3-55BE8CFAD1B8}" srcId="{D8B40602-1D50-4B69-9F2D-EF7267A37562}" destId="{E66B6272-6DEE-4CE1-AE70-EF9DD01D40C4}" srcOrd="1" destOrd="0" parTransId="{D13BCBC6-31CC-4D93-94E1-284B771DF7BE}" sibTransId="{8C14E317-14AA-46D3-842D-EF11DF1C8744}"/>
    <dgm:cxn modelId="{387342A9-DA51-4D59-A399-CD691BED26F3}" type="presOf" srcId="{754D0B32-7F22-4A34-91EA-36AC9CE85DDF}" destId="{E9AAC416-7041-4934-87D3-2EDE37562159}" srcOrd="0" destOrd="0" presId="urn:microsoft.com/office/officeart/2005/8/layout/list1"/>
    <dgm:cxn modelId="{DDC219B9-66FB-475E-838B-FA928EB263CA}" type="presOf" srcId="{D8B40602-1D50-4B69-9F2D-EF7267A37562}" destId="{D31BB339-E1E1-4969-855A-181DEB028274}" srcOrd="1" destOrd="0" presId="urn:microsoft.com/office/officeart/2005/8/layout/list1"/>
    <dgm:cxn modelId="{E8EFBEBB-0832-4111-9A89-6E3F81765110}" type="presOf" srcId="{309F5B3F-1D5E-464E-B976-384A4536B009}" destId="{FA25BBDE-B44D-45EC-A0EE-162829B08A88}" srcOrd="0" destOrd="3" presId="urn:microsoft.com/office/officeart/2005/8/layout/list1"/>
    <dgm:cxn modelId="{4F0025CC-74D9-4C8C-B4CA-09A671DF0C0C}" srcId="{754D0B32-7F22-4A34-91EA-36AC9CE85DDF}" destId="{4B54B024-4361-457D-B426-A6321ECAC600}" srcOrd="0" destOrd="0" parTransId="{429FAD6C-DE25-4B63-A3A2-EC4EB756688C}" sibTransId="{D7885068-0A05-4F1D-897A-8088C1623DC5}"/>
    <dgm:cxn modelId="{9CA638E4-72FE-4969-80C7-EA1F2DC825B1}" srcId="{D8B40602-1D50-4B69-9F2D-EF7267A37562}" destId="{309F5B3F-1D5E-464E-B976-384A4536B009}" srcOrd="3" destOrd="0" parTransId="{68EDC167-E8B3-4090-BEDF-CF8B27099AE9}" sibTransId="{1442BEF8-97DF-4DF9-939A-A522874DEAA1}"/>
    <dgm:cxn modelId="{228EAEEA-320A-4A4C-911C-C127E4DE9959}" srcId="{D8B40602-1D50-4B69-9F2D-EF7267A37562}" destId="{17E4FF1B-FED1-4A51-ADEF-A60B4FC7FA2D}" srcOrd="0" destOrd="0" parTransId="{BB9DEAC3-8F57-47F4-9246-5307C80230F3}" sibTransId="{02493E4E-E07F-47D6-8950-01EEFAE9804B}"/>
    <dgm:cxn modelId="{F17056F1-C000-4B94-9525-CF8DA03A6904}" srcId="{D8B40602-1D50-4B69-9F2D-EF7267A37562}" destId="{D19A3F67-B857-4E60-856B-80215A57CB23}" srcOrd="2" destOrd="0" parTransId="{5CF28914-3F45-4B2C-9415-DFE1B86A6D18}" sibTransId="{0BB273A2-BD30-423D-92C0-4CDE9AB3EA02}"/>
    <dgm:cxn modelId="{05B05A32-E7DB-487D-906A-04E2C33D3BEF}" type="presParOf" srcId="{0689B858-7464-4AC5-8BCD-F12D1482DDA5}" destId="{0A6C6497-D45E-44C8-B921-7D769E798287}" srcOrd="0" destOrd="0" presId="urn:microsoft.com/office/officeart/2005/8/layout/list1"/>
    <dgm:cxn modelId="{A53C1306-129A-47F8-A9EF-9727C8068716}" type="presParOf" srcId="{0A6C6497-D45E-44C8-B921-7D769E798287}" destId="{77733695-3E32-4686-8942-78EBD47576C6}" srcOrd="0" destOrd="0" presId="urn:microsoft.com/office/officeart/2005/8/layout/list1"/>
    <dgm:cxn modelId="{ABDA7D40-7540-42C3-A669-8A2888F54B0A}" type="presParOf" srcId="{0A6C6497-D45E-44C8-B921-7D769E798287}" destId="{D31BB339-E1E1-4969-855A-181DEB028274}" srcOrd="1" destOrd="0" presId="urn:microsoft.com/office/officeart/2005/8/layout/list1"/>
    <dgm:cxn modelId="{B1D9D804-E75B-4BDC-84AB-9F2A7BD50409}" type="presParOf" srcId="{0689B858-7464-4AC5-8BCD-F12D1482DDA5}" destId="{7D8A8CAD-B460-4B7A-88CB-77BE6AB4F751}" srcOrd="1" destOrd="0" presId="urn:microsoft.com/office/officeart/2005/8/layout/list1"/>
    <dgm:cxn modelId="{EB088CB1-EB1F-4767-9C09-C6D24C84A449}" type="presParOf" srcId="{0689B858-7464-4AC5-8BCD-F12D1482DDA5}" destId="{FA25BBDE-B44D-45EC-A0EE-162829B08A88}" srcOrd="2" destOrd="0" presId="urn:microsoft.com/office/officeart/2005/8/layout/list1"/>
    <dgm:cxn modelId="{B51E760D-9278-46AF-AC6C-AF2E66FB1872}" type="presParOf" srcId="{0689B858-7464-4AC5-8BCD-F12D1482DDA5}" destId="{AD03C83F-075D-4EBE-A172-EF5F12B7986B}" srcOrd="3" destOrd="0" presId="urn:microsoft.com/office/officeart/2005/8/layout/list1"/>
    <dgm:cxn modelId="{C7939CA6-E534-4800-841C-D6B6744291DF}" type="presParOf" srcId="{0689B858-7464-4AC5-8BCD-F12D1482DDA5}" destId="{57197185-F807-496E-B4DB-9DAF9C7B671A}" srcOrd="4" destOrd="0" presId="urn:microsoft.com/office/officeart/2005/8/layout/list1"/>
    <dgm:cxn modelId="{BD569C23-9B79-49A2-9281-F220F27A482F}" type="presParOf" srcId="{57197185-F807-496E-B4DB-9DAF9C7B671A}" destId="{E9AAC416-7041-4934-87D3-2EDE37562159}" srcOrd="0" destOrd="0" presId="urn:microsoft.com/office/officeart/2005/8/layout/list1"/>
    <dgm:cxn modelId="{2FE30353-4E6A-4609-B120-9582DA56D2C5}" type="presParOf" srcId="{57197185-F807-496E-B4DB-9DAF9C7B671A}" destId="{4E3498D4-2EBB-4C3D-B0E0-A741779683B8}" srcOrd="1" destOrd="0" presId="urn:microsoft.com/office/officeart/2005/8/layout/list1"/>
    <dgm:cxn modelId="{6ACCB75D-8AB4-4B4D-9827-BCD0E5FE72F4}" type="presParOf" srcId="{0689B858-7464-4AC5-8BCD-F12D1482DDA5}" destId="{2A4FF722-E2DD-4420-A21F-049858BED23B}" srcOrd="5" destOrd="0" presId="urn:microsoft.com/office/officeart/2005/8/layout/list1"/>
    <dgm:cxn modelId="{F3989EC2-703B-44B4-8409-6BB5C3DBDF96}" type="presParOf" srcId="{0689B858-7464-4AC5-8BCD-F12D1482DDA5}" destId="{2F6C2DA8-9FAB-4CBC-9669-987223C09B5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E30264-B1E8-47C3-8E20-F2A7871EA0F5}"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FA872F35-F2F5-4759-ABB6-DD3682F1BCEC}">
      <dgm:prSet/>
      <dgm:spPr/>
      <dgm:t>
        <a:bodyPr/>
        <a:lstStyle/>
        <a:p>
          <a:r>
            <a:rPr lang="en-GB" b="0" i="0"/>
            <a:t>Purpose </a:t>
          </a:r>
          <a:endParaRPr lang="en-US"/>
        </a:p>
      </dgm:t>
    </dgm:pt>
    <dgm:pt modelId="{58932578-832C-4D65-93F3-8E6EFB5B2615}" type="parTrans" cxnId="{6D3C22F0-C33C-4807-AA83-EFC893759625}">
      <dgm:prSet/>
      <dgm:spPr/>
      <dgm:t>
        <a:bodyPr/>
        <a:lstStyle/>
        <a:p>
          <a:endParaRPr lang="en-US"/>
        </a:p>
      </dgm:t>
    </dgm:pt>
    <dgm:pt modelId="{F8B971ED-E53C-4B21-93C1-EADC2AB6C39C}" type="sibTrans" cxnId="{6D3C22F0-C33C-4807-AA83-EFC893759625}">
      <dgm:prSet/>
      <dgm:spPr/>
      <dgm:t>
        <a:bodyPr/>
        <a:lstStyle/>
        <a:p>
          <a:endParaRPr lang="en-US"/>
        </a:p>
      </dgm:t>
    </dgm:pt>
    <dgm:pt modelId="{32FDB89D-BB42-4B2C-9EB0-B47D02E9A0D2}">
      <dgm:prSet/>
      <dgm:spPr/>
      <dgm:t>
        <a:bodyPr/>
        <a:lstStyle/>
        <a:p>
          <a:r>
            <a:rPr lang="en-GB" b="0" i="0"/>
            <a:t>Prohibits discrimination against qualified individuals with disabilities</a:t>
          </a:r>
          <a:endParaRPr lang="en-US"/>
        </a:p>
      </dgm:t>
    </dgm:pt>
    <dgm:pt modelId="{DF4CA82B-09DD-4305-8DA3-4A65AE2E4ADB}" type="parTrans" cxnId="{BB8378B6-B3EF-4D5E-920C-C23F9FF09E87}">
      <dgm:prSet/>
      <dgm:spPr/>
      <dgm:t>
        <a:bodyPr/>
        <a:lstStyle/>
        <a:p>
          <a:endParaRPr lang="en-US"/>
        </a:p>
      </dgm:t>
    </dgm:pt>
    <dgm:pt modelId="{5AA278A7-53DB-4AE8-8229-326C0285CEFE}" type="sibTrans" cxnId="{BB8378B6-B3EF-4D5E-920C-C23F9FF09E87}">
      <dgm:prSet/>
      <dgm:spPr/>
      <dgm:t>
        <a:bodyPr/>
        <a:lstStyle/>
        <a:p>
          <a:endParaRPr lang="en-US"/>
        </a:p>
      </dgm:t>
    </dgm:pt>
    <dgm:pt modelId="{8A9A9C29-3E48-4886-BE52-DAA748F946F4}">
      <dgm:prSet/>
      <dgm:spPr/>
      <dgm:t>
        <a:bodyPr/>
        <a:lstStyle/>
        <a:p>
          <a:r>
            <a:rPr lang="en-GB" b="0" i="0" dirty="0"/>
            <a:t>Requires reasonable accommodations for qualified individuals with disabilities</a:t>
          </a:r>
          <a:endParaRPr lang="en-US" dirty="0"/>
        </a:p>
      </dgm:t>
    </dgm:pt>
    <dgm:pt modelId="{5C5A38A8-7E7D-4293-A008-6DF6ECB7B2E5}" type="parTrans" cxnId="{35503EDC-C27A-4677-8C4D-0F56AD74A58A}">
      <dgm:prSet/>
      <dgm:spPr/>
      <dgm:t>
        <a:bodyPr/>
        <a:lstStyle/>
        <a:p>
          <a:endParaRPr lang="en-US"/>
        </a:p>
      </dgm:t>
    </dgm:pt>
    <dgm:pt modelId="{9607B09C-E295-4BAD-BAD6-1C48CBC52E39}" type="sibTrans" cxnId="{35503EDC-C27A-4677-8C4D-0F56AD74A58A}">
      <dgm:prSet/>
      <dgm:spPr/>
      <dgm:t>
        <a:bodyPr/>
        <a:lstStyle/>
        <a:p>
          <a:endParaRPr lang="en-US"/>
        </a:p>
      </dgm:t>
    </dgm:pt>
    <dgm:pt modelId="{E0126A2F-7B70-4C7E-9E12-81EEA858DB8D}">
      <dgm:prSet/>
      <dgm:spPr/>
      <dgm:t>
        <a:bodyPr/>
        <a:lstStyle/>
        <a:p>
          <a:r>
            <a:rPr lang="en-GB" b="0" i="0"/>
            <a:t>Relevance</a:t>
          </a:r>
          <a:endParaRPr lang="en-US"/>
        </a:p>
      </dgm:t>
    </dgm:pt>
    <dgm:pt modelId="{1B1B1C88-4925-419D-8AFF-B6FA1749FCDA}" type="parTrans" cxnId="{809B5B00-D784-4CA6-B788-047A82E1A6CA}">
      <dgm:prSet/>
      <dgm:spPr/>
      <dgm:t>
        <a:bodyPr/>
        <a:lstStyle/>
        <a:p>
          <a:endParaRPr lang="en-US"/>
        </a:p>
      </dgm:t>
    </dgm:pt>
    <dgm:pt modelId="{9C0231C9-7EFE-47B8-9C1F-78874C0C4787}" type="sibTrans" cxnId="{809B5B00-D784-4CA6-B788-047A82E1A6CA}">
      <dgm:prSet/>
      <dgm:spPr/>
      <dgm:t>
        <a:bodyPr/>
        <a:lstStyle/>
        <a:p>
          <a:endParaRPr lang="en-US"/>
        </a:p>
      </dgm:t>
    </dgm:pt>
    <dgm:pt modelId="{DAB38B6E-BCAD-4067-B702-DF9CE1985168}">
      <dgm:prSet/>
      <dgm:spPr/>
      <dgm:t>
        <a:bodyPr/>
        <a:lstStyle/>
        <a:p>
          <a:r>
            <a:rPr lang="en-GB" b="0" i="0"/>
            <a:t>Protects rights of individuals with disabilities in the workplace</a:t>
          </a:r>
          <a:endParaRPr lang="en-US"/>
        </a:p>
      </dgm:t>
    </dgm:pt>
    <dgm:pt modelId="{3D417E8E-4EA6-4172-AE46-5FC7E3A91B62}" type="parTrans" cxnId="{25AE61AD-11E9-41A9-91C8-49DCAF40F13C}">
      <dgm:prSet/>
      <dgm:spPr/>
      <dgm:t>
        <a:bodyPr/>
        <a:lstStyle/>
        <a:p>
          <a:endParaRPr lang="en-US"/>
        </a:p>
      </dgm:t>
    </dgm:pt>
    <dgm:pt modelId="{B382FFD9-6100-46D6-B404-8F70EA68F758}" type="sibTrans" cxnId="{25AE61AD-11E9-41A9-91C8-49DCAF40F13C}">
      <dgm:prSet/>
      <dgm:spPr/>
      <dgm:t>
        <a:bodyPr/>
        <a:lstStyle/>
        <a:p>
          <a:endParaRPr lang="en-US"/>
        </a:p>
      </dgm:t>
    </dgm:pt>
    <dgm:pt modelId="{0A53E9B1-2CEB-4617-8679-E75CB00818CF}">
      <dgm:prSet/>
      <dgm:spPr/>
      <dgm:t>
        <a:bodyPr/>
        <a:lstStyle/>
        <a:p>
          <a:r>
            <a:rPr lang="en-GB" b="0" i="0"/>
            <a:t>Addresses barriers to employment for people with disabilities</a:t>
          </a:r>
          <a:endParaRPr lang="en-US"/>
        </a:p>
      </dgm:t>
    </dgm:pt>
    <dgm:pt modelId="{5D74B374-D735-46E6-8367-3B39E1CAD621}" type="parTrans" cxnId="{AC83C081-9C3D-469D-BEEE-F2A8A0368C70}">
      <dgm:prSet/>
      <dgm:spPr/>
      <dgm:t>
        <a:bodyPr/>
        <a:lstStyle/>
        <a:p>
          <a:endParaRPr lang="en-US"/>
        </a:p>
      </dgm:t>
    </dgm:pt>
    <dgm:pt modelId="{E2849FBC-27CE-4C5F-A9EA-185F78CA5A4B}" type="sibTrans" cxnId="{AC83C081-9C3D-469D-BEEE-F2A8A0368C70}">
      <dgm:prSet/>
      <dgm:spPr/>
      <dgm:t>
        <a:bodyPr/>
        <a:lstStyle/>
        <a:p>
          <a:endParaRPr lang="en-US"/>
        </a:p>
      </dgm:t>
    </dgm:pt>
    <dgm:pt modelId="{4CB46EDD-0274-4272-9A18-4CD491A296DC}">
      <dgm:prSet/>
      <dgm:spPr/>
      <dgm:t>
        <a:bodyPr/>
        <a:lstStyle/>
        <a:p>
          <a:r>
            <a:rPr lang="en-GB" b="0" i="0"/>
            <a:t>Sections 102 and 103 of the Civil Rights Act of 1991 allow for jury trials and compensation</a:t>
          </a:r>
          <a:endParaRPr lang="en-US"/>
        </a:p>
      </dgm:t>
    </dgm:pt>
    <dgm:pt modelId="{32A77CDA-4D04-43BD-A687-908A884DB989}" type="parTrans" cxnId="{FB7CADC2-B59E-4D7B-8DC2-6F1D02F17E59}">
      <dgm:prSet/>
      <dgm:spPr/>
      <dgm:t>
        <a:bodyPr/>
        <a:lstStyle/>
        <a:p>
          <a:endParaRPr lang="en-US"/>
        </a:p>
      </dgm:t>
    </dgm:pt>
    <dgm:pt modelId="{DC0D9F02-60A1-4F7D-8A9C-62C8B7091C9C}" type="sibTrans" cxnId="{FB7CADC2-B59E-4D7B-8DC2-6F1D02F17E59}">
      <dgm:prSet/>
      <dgm:spPr/>
      <dgm:t>
        <a:bodyPr/>
        <a:lstStyle/>
        <a:p>
          <a:endParaRPr lang="en-US"/>
        </a:p>
      </dgm:t>
    </dgm:pt>
    <dgm:pt modelId="{D7ED043F-A6F0-4EDD-9C1B-A776E9375406}" type="pres">
      <dgm:prSet presAssocID="{2FE30264-B1E8-47C3-8E20-F2A7871EA0F5}" presName="linear" presStyleCnt="0">
        <dgm:presLayoutVars>
          <dgm:dir/>
          <dgm:animLvl val="lvl"/>
          <dgm:resizeHandles val="exact"/>
        </dgm:presLayoutVars>
      </dgm:prSet>
      <dgm:spPr/>
    </dgm:pt>
    <dgm:pt modelId="{6CA2A00B-1AF6-4661-BAE9-6BB205C596E3}" type="pres">
      <dgm:prSet presAssocID="{FA872F35-F2F5-4759-ABB6-DD3682F1BCEC}" presName="parentLin" presStyleCnt="0"/>
      <dgm:spPr/>
    </dgm:pt>
    <dgm:pt modelId="{3AF609D6-8E6F-4BDA-B113-E1CEDD85FF48}" type="pres">
      <dgm:prSet presAssocID="{FA872F35-F2F5-4759-ABB6-DD3682F1BCEC}" presName="parentLeftMargin" presStyleLbl="node1" presStyleIdx="0" presStyleCnt="2"/>
      <dgm:spPr/>
    </dgm:pt>
    <dgm:pt modelId="{A46A1369-9A80-4152-9409-BBED25F136F7}" type="pres">
      <dgm:prSet presAssocID="{FA872F35-F2F5-4759-ABB6-DD3682F1BCEC}" presName="parentText" presStyleLbl="node1" presStyleIdx="0" presStyleCnt="2">
        <dgm:presLayoutVars>
          <dgm:chMax val="0"/>
          <dgm:bulletEnabled val="1"/>
        </dgm:presLayoutVars>
      </dgm:prSet>
      <dgm:spPr/>
    </dgm:pt>
    <dgm:pt modelId="{58BD680F-4A76-4849-A0BA-D3423CC34ED0}" type="pres">
      <dgm:prSet presAssocID="{FA872F35-F2F5-4759-ABB6-DD3682F1BCEC}" presName="negativeSpace" presStyleCnt="0"/>
      <dgm:spPr/>
    </dgm:pt>
    <dgm:pt modelId="{DBBDB7FF-F2CF-4F23-BF4F-B378AA96949B}" type="pres">
      <dgm:prSet presAssocID="{FA872F35-F2F5-4759-ABB6-DD3682F1BCEC}" presName="childText" presStyleLbl="conFgAcc1" presStyleIdx="0" presStyleCnt="2">
        <dgm:presLayoutVars>
          <dgm:bulletEnabled val="1"/>
        </dgm:presLayoutVars>
      </dgm:prSet>
      <dgm:spPr/>
    </dgm:pt>
    <dgm:pt modelId="{CAD5BF12-1AB3-4AF5-8A78-351EB9A639DE}" type="pres">
      <dgm:prSet presAssocID="{F8B971ED-E53C-4B21-93C1-EADC2AB6C39C}" presName="spaceBetweenRectangles" presStyleCnt="0"/>
      <dgm:spPr/>
    </dgm:pt>
    <dgm:pt modelId="{6F80D3F2-C221-4B6D-8B63-6579B0321776}" type="pres">
      <dgm:prSet presAssocID="{E0126A2F-7B70-4C7E-9E12-81EEA858DB8D}" presName="parentLin" presStyleCnt="0"/>
      <dgm:spPr/>
    </dgm:pt>
    <dgm:pt modelId="{8DE3C190-8300-4E40-8FB1-5C24BB88A012}" type="pres">
      <dgm:prSet presAssocID="{E0126A2F-7B70-4C7E-9E12-81EEA858DB8D}" presName="parentLeftMargin" presStyleLbl="node1" presStyleIdx="0" presStyleCnt="2"/>
      <dgm:spPr/>
    </dgm:pt>
    <dgm:pt modelId="{B43620D5-9643-4957-AAD4-ADF9319D5BBF}" type="pres">
      <dgm:prSet presAssocID="{E0126A2F-7B70-4C7E-9E12-81EEA858DB8D}" presName="parentText" presStyleLbl="node1" presStyleIdx="1" presStyleCnt="2">
        <dgm:presLayoutVars>
          <dgm:chMax val="0"/>
          <dgm:bulletEnabled val="1"/>
        </dgm:presLayoutVars>
      </dgm:prSet>
      <dgm:spPr/>
    </dgm:pt>
    <dgm:pt modelId="{B1FC9DB0-6AD9-4A8D-B642-AFE786B181C6}" type="pres">
      <dgm:prSet presAssocID="{E0126A2F-7B70-4C7E-9E12-81EEA858DB8D}" presName="negativeSpace" presStyleCnt="0"/>
      <dgm:spPr/>
    </dgm:pt>
    <dgm:pt modelId="{2129DB62-D5FC-45B6-B771-D0341CB5391C}" type="pres">
      <dgm:prSet presAssocID="{E0126A2F-7B70-4C7E-9E12-81EEA858DB8D}" presName="childText" presStyleLbl="conFgAcc1" presStyleIdx="1" presStyleCnt="2">
        <dgm:presLayoutVars>
          <dgm:bulletEnabled val="1"/>
        </dgm:presLayoutVars>
      </dgm:prSet>
      <dgm:spPr/>
    </dgm:pt>
  </dgm:ptLst>
  <dgm:cxnLst>
    <dgm:cxn modelId="{809B5B00-D784-4CA6-B788-047A82E1A6CA}" srcId="{2FE30264-B1E8-47C3-8E20-F2A7871EA0F5}" destId="{E0126A2F-7B70-4C7E-9E12-81EEA858DB8D}" srcOrd="1" destOrd="0" parTransId="{1B1B1C88-4925-419D-8AFF-B6FA1749FCDA}" sibTransId="{9C0231C9-7EFE-47B8-9C1F-78874C0C4787}"/>
    <dgm:cxn modelId="{51F7DD0E-A948-422C-A25D-FA3DA847728B}" type="presOf" srcId="{0A53E9B1-2CEB-4617-8679-E75CB00818CF}" destId="{2129DB62-D5FC-45B6-B771-D0341CB5391C}" srcOrd="0" destOrd="1" presId="urn:microsoft.com/office/officeart/2005/8/layout/list1"/>
    <dgm:cxn modelId="{B4ECEF31-5AE2-4874-9BCA-A7CE0D08C0D1}" type="presOf" srcId="{FA872F35-F2F5-4759-ABB6-DD3682F1BCEC}" destId="{3AF609D6-8E6F-4BDA-B113-E1CEDD85FF48}" srcOrd="0" destOrd="0" presId="urn:microsoft.com/office/officeart/2005/8/layout/list1"/>
    <dgm:cxn modelId="{7ED6034B-3B01-4ED8-B0DC-F925BDEC6F22}" type="presOf" srcId="{2FE30264-B1E8-47C3-8E20-F2A7871EA0F5}" destId="{D7ED043F-A6F0-4EDD-9C1B-A776E9375406}" srcOrd="0" destOrd="0" presId="urn:microsoft.com/office/officeart/2005/8/layout/list1"/>
    <dgm:cxn modelId="{F02E6D70-2921-47CD-8CC5-DD9FB4CE5E15}" type="presOf" srcId="{32FDB89D-BB42-4B2C-9EB0-B47D02E9A0D2}" destId="{DBBDB7FF-F2CF-4F23-BF4F-B378AA96949B}" srcOrd="0" destOrd="0" presId="urn:microsoft.com/office/officeart/2005/8/layout/list1"/>
    <dgm:cxn modelId="{10D3E172-681F-420E-9097-60C1E85F1626}" type="presOf" srcId="{FA872F35-F2F5-4759-ABB6-DD3682F1BCEC}" destId="{A46A1369-9A80-4152-9409-BBED25F136F7}" srcOrd="1" destOrd="0" presId="urn:microsoft.com/office/officeart/2005/8/layout/list1"/>
    <dgm:cxn modelId="{AC83C081-9C3D-469D-BEEE-F2A8A0368C70}" srcId="{E0126A2F-7B70-4C7E-9E12-81EEA858DB8D}" destId="{0A53E9B1-2CEB-4617-8679-E75CB00818CF}" srcOrd="1" destOrd="0" parTransId="{5D74B374-D735-46E6-8367-3B39E1CAD621}" sibTransId="{E2849FBC-27CE-4C5F-A9EA-185F78CA5A4B}"/>
    <dgm:cxn modelId="{DDB52797-1C29-4633-B890-F4E2BCAD2F20}" type="presOf" srcId="{4CB46EDD-0274-4272-9A18-4CD491A296DC}" destId="{2129DB62-D5FC-45B6-B771-D0341CB5391C}" srcOrd="0" destOrd="2" presId="urn:microsoft.com/office/officeart/2005/8/layout/list1"/>
    <dgm:cxn modelId="{6AEAE4A0-6967-464A-BFC7-542892ACB6C5}" type="presOf" srcId="{DAB38B6E-BCAD-4067-B702-DF9CE1985168}" destId="{2129DB62-D5FC-45B6-B771-D0341CB5391C}" srcOrd="0" destOrd="0" presId="urn:microsoft.com/office/officeart/2005/8/layout/list1"/>
    <dgm:cxn modelId="{25AE61AD-11E9-41A9-91C8-49DCAF40F13C}" srcId="{E0126A2F-7B70-4C7E-9E12-81EEA858DB8D}" destId="{DAB38B6E-BCAD-4067-B702-DF9CE1985168}" srcOrd="0" destOrd="0" parTransId="{3D417E8E-4EA6-4172-AE46-5FC7E3A91B62}" sibTransId="{B382FFD9-6100-46D6-B404-8F70EA68F758}"/>
    <dgm:cxn modelId="{BB8378B6-B3EF-4D5E-920C-C23F9FF09E87}" srcId="{FA872F35-F2F5-4759-ABB6-DD3682F1BCEC}" destId="{32FDB89D-BB42-4B2C-9EB0-B47D02E9A0D2}" srcOrd="0" destOrd="0" parTransId="{DF4CA82B-09DD-4305-8DA3-4A65AE2E4ADB}" sibTransId="{5AA278A7-53DB-4AE8-8229-326C0285CEFE}"/>
    <dgm:cxn modelId="{FB7CADC2-B59E-4D7B-8DC2-6F1D02F17E59}" srcId="{E0126A2F-7B70-4C7E-9E12-81EEA858DB8D}" destId="{4CB46EDD-0274-4272-9A18-4CD491A296DC}" srcOrd="2" destOrd="0" parTransId="{32A77CDA-4D04-43BD-A687-908A884DB989}" sibTransId="{DC0D9F02-60A1-4F7D-8A9C-62C8B7091C9C}"/>
    <dgm:cxn modelId="{76B7CED7-36AD-48A1-B06F-790997569E48}" type="presOf" srcId="{E0126A2F-7B70-4C7E-9E12-81EEA858DB8D}" destId="{8DE3C190-8300-4E40-8FB1-5C24BB88A012}" srcOrd="0" destOrd="0" presId="urn:microsoft.com/office/officeart/2005/8/layout/list1"/>
    <dgm:cxn modelId="{35503EDC-C27A-4677-8C4D-0F56AD74A58A}" srcId="{FA872F35-F2F5-4759-ABB6-DD3682F1BCEC}" destId="{8A9A9C29-3E48-4886-BE52-DAA748F946F4}" srcOrd="1" destOrd="0" parTransId="{5C5A38A8-7E7D-4293-A008-6DF6ECB7B2E5}" sibTransId="{9607B09C-E295-4BAD-BAD6-1C48CBC52E39}"/>
    <dgm:cxn modelId="{6D3C22F0-C33C-4807-AA83-EFC893759625}" srcId="{2FE30264-B1E8-47C3-8E20-F2A7871EA0F5}" destId="{FA872F35-F2F5-4759-ABB6-DD3682F1BCEC}" srcOrd="0" destOrd="0" parTransId="{58932578-832C-4D65-93F3-8E6EFB5B2615}" sibTransId="{F8B971ED-E53C-4B21-93C1-EADC2AB6C39C}"/>
    <dgm:cxn modelId="{168A95F9-4623-4446-8E1B-6A73A5D703F3}" type="presOf" srcId="{8A9A9C29-3E48-4886-BE52-DAA748F946F4}" destId="{DBBDB7FF-F2CF-4F23-BF4F-B378AA96949B}" srcOrd="0" destOrd="1" presId="urn:microsoft.com/office/officeart/2005/8/layout/list1"/>
    <dgm:cxn modelId="{5613D7FE-BEFA-4A89-904D-14AF391B9FC4}" type="presOf" srcId="{E0126A2F-7B70-4C7E-9E12-81EEA858DB8D}" destId="{B43620D5-9643-4957-AAD4-ADF9319D5BBF}" srcOrd="1" destOrd="0" presId="urn:microsoft.com/office/officeart/2005/8/layout/list1"/>
    <dgm:cxn modelId="{461720CB-CF12-4088-BC43-56D09A1F2E5D}" type="presParOf" srcId="{D7ED043F-A6F0-4EDD-9C1B-A776E9375406}" destId="{6CA2A00B-1AF6-4661-BAE9-6BB205C596E3}" srcOrd="0" destOrd="0" presId="urn:microsoft.com/office/officeart/2005/8/layout/list1"/>
    <dgm:cxn modelId="{DECF386E-68C0-41BF-8DE5-76FABE623342}" type="presParOf" srcId="{6CA2A00B-1AF6-4661-BAE9-6BB205C596E3}" destId="{3AF609D6-8E6F-4BDA-B113-E1CEDD85FF48}" srcOrd="0" destOrd="0" presId="urn:microsoft.com/office/officeart/2005/8/layout/list1"/>
    <dgm:cxn modelId="{DB363997-6C5D-43F9-B6C8-6EC3907F13EE}" type="presParOf" srcId="{6CA2A00B-1AF6-4661-BAE9-6BB205C596E3}" destId="{A46A1369-9A80-4152-9409-BBED25F136F7}" srcOrd="1" destOrd="0" presId="urn:microsoft.com/office/officeart/2005/8/layout/list1"/>
    <dgm:cxn modelId="{D765A799-B099-4241-97BA-3D276282AB0D}" type="presParOf" srcId="{D7ED043F-A6F0-4EDD-9C1B-A776E9375406}" destId="{58BD680F-4A76-4849-A0BA-D3423CC34ED0}" srcOrd="1" destOrd="0" presId="urn:microsoft.com/office/officeart/2005/8/layout/list1"/>
    <dgm:cxn modelId="{3249283B-B0ED-4CA2-9863-2006B4228D2C}" type="presParOf" srcId="{D7ED043F-A6F0-4EDD-9C1B-A776E9375406}" destId="{DBBDB7FF-F2CF-4F23-BF4F-B378AA96949B}" srcOrd="2" destOrd="0" presId="urn:microsoft.com/office/officeart/2005/8/layout/list1"/>
    <dgm:cxn modelId="{C60EF565-9120-4F63-B626-7AD9382DCD5E}" type="presParOf" srcId="{D7ED043F-A6F0-4EDD-9C1B-A776E9375406}" destId="{CAD5BF12-1AB3-4AF5-8A78-351EB9A639DE}" srcOrd="3" destOrd="0" presId="urn:microsoft.com/office/officeart/2005/8/layout/list1"/>
    <dgm:cxn modelId="{8175DDC0-16DF-4ECB-94B6-DCD26FECDF56}" type="presParOf" srcId="{D7ED043F-A6F0-4EDD-9C1B-A776E9375406}" destId="{6F80D3F2-C221-4B6D-8B63-6579B0321776}" srcOrd="4" destOrd="0" presId="urn:microsoft.com/office/officeart/2005/8/layout/list1"/>
    <dgm:cxn modelId="{4D43B421-0EE4-45C6-BCB4-807B7D30F542}" type="presParOf" srcId="{6F80D3F2-C221-4B6D-8B63-6579B0321776}" destId="{8DE3C190-8300-4E40-8FB1-5C24BB88A012}" srcOrd="0" destOrd="0" presId="urn:microsoft.com/office/officeart/2005/8/layout/list1"/>
    <dgm:cxn modelId="{BF5743A1-C167-4971-A9F6-418576F8B8E9}" type="presParOf" srcId="{6F80D3F2-C221-4B6D-8B63-6579B0321776}" destId="{B43620D5-9643-4957-AAD4-ADF9319D5BBF}" srcOrd="1" destOrd="0" presId="urn:microsoft.com/office/officeart/2005/8/layout/list1"/>
    <dgm:cxn modelId="{646E6C0B-626F-410D-B8BA-333BAE9DAEF8}" type="presParOf" srcId="{D7ED043F-A6F0-4EDD-9C1B-A776E9375406}" destId="{B1FC9DB0-6AD9-4A8D-B642-AFE786B181C6}" srcOrd="5" destOrd="0" presId="urn:microsoft.com/office/officeart/2005/8/layout/list1"/>
    <dgm:cxn modelId="{335A6237-E9ED-4C6F-9706-5BBDAF49D2D6}" type="presParOf" srcId="{D7ED043F-A6F0-4EDD-9C1B-A776E9375406}" destId="{2129DB62-D5FC-45B6-B771-D0341CB5391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1E627-1F0B-4B0B-8875-0D82A179B807}">
      <dsp:nvSpPr>
        <dsp:cNvPr id="0" name=""/>
        <dsp:cNvSpPr/>
      </dsp:nvSpPr>
      <dsp:spPr>
        <a:xfrm>
          <a:off x="0" y="37389"/>
          <a:ext cx="8825659" cy="6084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a:t>Title VII of the Civil Rights Act of 1964</a:t>
          </a:r>
          <a:endParaRPr lang="en-US" sz="2600" kern="1200"/>
        </a:p>
      </dsp:txBody>
      <dsp:txXfrm>
        <a:off x="29700" y="67089"/>
        <a:ext cx="8766259" cy="549000"/>
      </dsp:txXfrm>
    </dsp:sp>
    <dsp:sp modelId="{FA896D67-5F02-4C00-B899-BE2E470A9096}">
      <dsp:nvSpPr>
        <dsp:cNvPr id="0" name=""/>
        <dsp:cNvSpPr/>
      </dsp:nvSpPr>
      <dsp:spPr>
        <a:xfrm>
          <a:off x="0" y="720669"/>
          <a:ext cx="8825659" cy="6084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a:t>Pregnancy Discrimination Act (PDA)</a:t>
          </a:r>
          <a:endParaRPr lang="en-US" sz="2600" kern="1200"/>
        </a:p>
      </dsp:txBody>
      <dsp:txXfrm>
        <a:off x="29700" y="750369"/>
        <a:ext cx="8766259" cy="549000"/>
      </dsp:txXfrm>
    </dsp:sp>
    <dsp:sp modelId="{FCDF2CCD-EC23-4C3F-8D69-A520A32B8ECD}">
      <dsp:nvSpPr>
        <dsp:cNvPr id="0" name=""/>
        <dsp:cNvSpPr/>
      </dsp:nvSpPr>
      <dsp:spPr>
        <a:xfrm>
          <a:off x="0" y="1403950"/>
          <a:ext cx="8825659" cy="6084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a:t>Equal Pay Act of 1963 (EPA)</a:t>
          </a:r>
          <a:endParaRPr lang="en-US" sz="2600" kern="1200"/>
        </a:p>
      </dsp:txBody>
      <dsp:txXfrm>
        <a:off x="29700" y="1433650"/>
        <a:ext cx="8766259" cy="549000"/>
      </dsp:txXfrm>
    </dsp:sp>
    <dsp:sp modelId="{F10E238C-5F42-482F-BE7F-BA89A70ED03E}">
      <dsp:nvSpPr>
        <dsp:cNvPr id="0" name=""/>
        <dsp:cNvSpPr/>
      </dsp:nvSpPr>
      <dsp:spPr>
        <a:xfrm>
          <a:off x="0" y="2087230"/>
          <a:ext cx="8825659" cy="6084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a:t>Americans with Disabilities Act (ADA)</a:t>
          </a:r>
          <a:endParaRPr lang="en-US" sz="2600" kern="1200"/>
        </a:p>
      </dsp:txBody>
      <dsp:txXfrm>
        <a:off x="29700" y="2116930"/>
        <a:ext cx="8766259" cy="549000"/>
      </dsp:txXfrm>
    </dsp:sp>
    <dsp:sp modelId="{0E504DF0-5920-46F4-995E-A63573BEED7C}">
      <dsp:nvSpPr>
        <dsp:cNvPr id="0" name=""/>
        <dsp:cNvSpPr/>
      </dsp:nvSpPr>
      <dsp:spPr>
        <a:xfrm>
          <a:off x="0" y="2770510"/>
          <a:ext cx="8825659" cy="6084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b="0" i="0" kern="1200"/>
            <a:t>Genetic Information Nondiscrimination Act of 2008 (GINA), </a:t>
          </a:r>
          <a:endParaRPr lang="en-US" sz="2600" kern="1200"/>
        </a:p>
      </dsp:txBody>
      <dsp:txXfrm>
        <a:off x="29700" y="2800210"/>
        <a:ext cx="8766259" cy="549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FCD26-DBF6-41AB-8381-04877AFB243F}">
      <dsp:nvSpPr>
        <dsp:cNvPr id="0" name=""/>
        <dsp:cNvSpPr/>
      </dsp:nvSpPr>
      <dsp:spPr>
        <a:xfrm>
          <a:off x="0" y="335474"/>
          <a:ext cx="7629524" cy="19278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2136" tIns="354076" rIns="592136" bIns="120904" numCol="1" spcCol="1270" anchor="t" anchorCtr="0">
          <a:noAutofit/>
        </a:bodyPr>
        <a:lstStyle/>
        <a:p>
          <a:pPr marL="171450" lvl="1" indent="-171450" algn="l" defTabSz="755650">
            <a:lnSpc>
              <a:spcPct val="90000"/>
            </a:lnSpc>
            <a:spcBef>
              <a:spcPct val="0"/>
            </a:spcBef>
            <a:spcAft>
              <a:spcPct val="15000"/>
            </a:spcAft>
            <a:buChar char="•"/>
          </a:pPr>
          <a:r>
            <a:rPr lang="en-GB" sz="1700" b="0" i="0" kern="1200"/>
            <a:t>Prohibits discrimination based on race, color, religion, national origin, or sex</a:t>
          </a:r>
          <a:endParaRPr lang="en-US" sz="1700" kern="1200"/>
        </a:p>
        <a:p>
          <a:pPr marL="171450" lvl="1" indent="-171450" algn="l" defTabSz="755650">
            <a:lnSpc>
              <a:spcPct val="90000"/>
            </a:lnSpc>
            <a:spcBef>
              <a:spcPct val="0"/>
            </a:spcBef>
            <a:spcAft>
              <a:spcPct val="15000"/>
            </a:spcAft>
            <a:buChar char="•"/>
          </a:pPr>
          <a:r>
            <a:rPr lang="en-GB" sz="1700" b="0" i="0" kern="1200" dirty="0"/>
            <a:t>Addresses intentional discriminatory practices and disparate impact</a:t>
          </a:r>
          <a:endParaRPr lang="en-US" sz="1700" kern="1200" dirty="0"/>
        </a:p>
        <a:p>
          <a:pPr marL="171450" lvl="1" indent="-171450" algn="l" defTabSz="755650">
            <a:lnSpc>
              <a:spcPct val="90000"/>
            </a:lnSpc>
            <a:spcBef>
              <a:spcPct val="0"/>
            </a:spcBef>
            <a:spcAft>
              <a:spcPct val="15000"/>
            </a:spcAft>
            <a:buChar char="•"/>
          </a:pPr>
          <a:r>
            <a:rPr lang="en-GB" sz="1700" b="0" i="0" kern="1200"/>
            <a:t>Ensures fair treatment and protection against discrimination</a:t>
          </a:r>
          <a:endParaRPr lang="en-US" sz="1700" kern="1200"/>
        </a:p>
        <a:p>
          <a:pPr marL="171450" lvl="1" indent="-171450" algn="l" defTabSz="755650">
            <a:lnSpc>
              <a:spcPct val="90000"/>
            </a:lnSpc>
            <a:spcBef>
              <a:spcPct val="0"/>
            </a:spcBef>
            <a:spcAft>
              <a:spcPct val="15000"/>
            </a:spcAft>
            <a:buChar char="•"/>
          </a:pPr>
          <a:r>
            <a:rPr lang="en-GB" sz="1700" b="0" i="0" kern="1200"/>
            <a:t>Prohibits retaliation against individuals who report discrimination</a:t>
          </a:r>
          <a:endParaRPr lang="en-US" sz="1700" kern="1200"/>
        </a:p>
      </dsp:txBody>
      <dsp:txXfrm>
        <a:off x="0" y="335474"/>
        <a:ext cx="7629524" cy="1927800"/>
      </dsp:txXfrm>
    </dsp:sp>
    <dsp:sp modelId="{E4F4FB6E-C264-4F99-BDD4-BCDF0F1EA6CA}">
      <dsp:nvSpPr>
        <dsp:cNvPr id="0" name=""/>
        <dsp:cNvSpPr/>
      </dsp:nvSpPr>
      <dsp:spPr>
        <a:xfrm>
          <a:off x="381476" y="84554"/>
          <a:ext cx="5340666" cy="5018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64" tIns="0" rIns="201864" bIns="0" numCol="1" spcCol="1270" anchor="ctr" anchorCtr="0">
          <a:noAutofit/>
        </a:bodyPr>
        <a:lstStyle/>
        <a:p>
          <a:pPr marL="0" lvl="0" indent="0" algn="l" defTabSz="755650">
            <a:lnSpc>
              <a:spcPct val="90000"/>
            </a:lnSpc>
            <a:spcBef>
              <a:spcPct val="0"/>
            </a:spcBef>
            <a:spcAft>
              <a:spcPct val="35000"/>
            </a:spcAft>
            <a:buNone/>
          </a:pPr>
          <a:r>
            <a:rPr lang="en-GB" sz="1700" b="0" i="0" kern="1200"/>
            <a:t>Purpose</a:t>
          </a:r>
          <a:endParaRPr lang="en-US" sz="1700" kern="1200"/>
        </a:p>
      </dsp:txBody>
      <dsp:txXfrm>
        <a:off x="405974" y="109052"/>
        <a:ext cx="5291670" cy="452844"/>
      </dsp:txXfrm>
    </dsp:sp>
    <dsp:sp modelId="{C2C17642-B848-4149-B1E2-C44DB0B8D785}">
      <dsp:nvSpPr>
        <dsp:cNvPr id="0" name=""/>
        <dsp:cNvSpPr/>
      </dsp:nvSpPr>
      <dsp:spPr>
        <a:xfrm>
          <a:off x="0" y="2605995"/>
          <a:ext cx="7629524" cy="176715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2136" tIns="354076" rIns="592136" bIns="120904" numCol="1" spcCol="1270" anchor="t" anchorCtr="0">
          <a:noAutofit/>
        </a:bodyPr>
        <a:lstStyle/>
        <a:p>
          <a:pPr marL="171450" lvl="1" indent="-171450" algn="l" defTabSz="755650">
            <a:lnSpc>
              <a:spcPct val="90000"/>
            </a:lnSpc>
            <a:spcBef>
              <a:spcPct val="0"/>
            </a:spcBef>
            <a:spcAft>
              <a:spcPct val="15000"/>
            </a:spcAft>
            <a:buChar char="•"/>
          </a:pPr>
          <a:r>
            <a:rPr lang="en-GB" sz="1700" b="0" i="0" kern="1200"/>
            <a:t>Discrimination remains a pressing issue in the workplace</a:t>
          </a:r>
          <a:endParaRPr lang="en-US" sz="1700" kern="1200"/>
        </a:p>
        <a:p>
          <a:pPr marL="171450" lvl="1" indent="-171450" algn="l" defTabSz="755650">
            <a:lnSpc>
              <a:spcPct val="90000"/>
            </a:lnSpc>
            <a:spcBef>
              <a:spcPct val="0"/>
            </a:spcBef>
            <a:spcAft>
              <a:spcPct val="15000"/>
            </a:spcAft>
            <a:buChar char="•"/>
          </a:pPr>
          <a:r>
            <a:rPr lang="en-GB" sz="1700" b="0" i="0" kern="1200"/>
            <a:t>including racial, gender, and religious discrimination</a:t>
          </a:r>
          <a:endParaRPr lang="en-US" sz="1700" kern="1200"/>
        </a:p>
        <a:p>
          <a:pPr marL="171450" lvl="1" indent="-171450" algn="l" defTabSz="755650">
            <a:lnSpc>
              <a:spcPct val="90000"/>
            </a:lnSpc>
            <a:spcBef>
              <a:spcPct val="0"/>
            </a:spcBef>
            <a:spcAft>
              <a:spcPct val="15000"/>
            </a:spcAft>
            <a:buChar char="•"/>
          </a:pPr>
          <a:r>
            <a:rPr lang="en-GB" sz="1700" b="0" i="0" kern="1200"/>
            <a:t>Provides a legal framework for addressing discrimination</a:t>
          </a:r>
          <a:endParaRPr lang="en-US" sz="1700" kern="1200"/>
        </a:p>
        <a:p>
          <a:pPr marL="171450" lvl="1" indent="-171450" algn="l" defTabSz="755650">
            <a:lnSpc>
              <a:spcPct val="90000"/>
            </a:lnSpc>
            <a:spcBef>
              <a:spcPct val="0"/>
            </a:spcBef>
            <a:spcAft>
              <a:spcPct val="15000"/>
            </a:spcAft>
            <a:buChar char="•"/>
          </a:pPr>
          <a:r>
            <a:rPr lang="en-GB" sz="1700" b="0" i="0" kern="1200"/>
            <a:t>Holds employers accountable for discriminatory practices</a:t>
          </a:r>
          <a:endParaRPr lang="en-US" sz="1700" kern="1200"/>
        </a:p>
        <a:p>
          <a:pPr marL="171450" lvl="1" indent="-171450" algn="l" defTabSz="755650">
            <a:lnSpc>
              <a:spcPct val="90000"/>
            </a:lnSpc>
            <a:spcBef>
              <a:spcPct val="0"/>
            </a:spcBef>
            <a:spcAft>
              <a:spcPct val="15000"/>
            </a:spcAft>
            <a:buChar char="•"/>
          </a:pPr>
          <a:r>
            <a:rPr lang="en-GB" sz="1700" b="0" i="0" kern="1200"/>
            <a:t>Promotes diversity and inclusion</a:t>
          </a:r>
          <a:endParaRPr lang="en-US" sz="1700" kern="1200"/>
        </a:p>
      </dsp:txBody>
      <dsp:txXfrm>
        <a:off x="0" y="2605995"/>
        <a:ext cx="7629524" cy="1767150"/>
      </dsp:txXfrm>
    </dsp:sp>
    <dsp:sp modelId="{90186FDF-C5EB-4A8C-AB31-8DBA370D2C80}">
      <dsp:nvSpPr>
        <dsp:cNvPr id="0" name=""/>
        <dsp:cNvSpPr/>
      </dsp:nvSpPr>
      <dsp:spPr>
        <a:xfrm>
          <a:off x="381476" y="2355074"/>
          <a:ext cx="5340666" cy="5018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64" tIns="0" rIns="201864" bIns="0" numCol="1" spcCol="1270" anchor="ctr" anchorCtr="0">
          <a:noAutofit/>
        </a:bodyPr>
        <a:lstStyle/>
        <a:p>
          <a:pPr marL="0" lvl="0" indent="0" algn="l" defTabSz="755650">
            <a:lnSpc>
              <a:spcPct val="90000"/>
            </a:lnSpc>
            <a:spcBef>
              <a:spcPct val="0"/>
            </a:spcBef>
            <a:spcAft>
              <a:spcPct val="35000"/>
            </a:spcAft>
            <a:buNone/>
          </a:pPr>
          <a:r>
            <a:rPr lang="en-GB" sz="1700" b="0" i="0" kern="1200"/>
            <a:t>Relevance</a:t>
          </a:r>
          <a:endParaRPr lang="en-US" sz="1700" kern="1200"/>
        </a:p>
      </dsp:txBody>
      <dsp:txXfrm>
        <a:off x="405974" y="2379572"/>
        <a:ext cx="5291670" cy="452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81A74C-C3B6-4FC5-BD93-4BFEC93821C1}">
      <dsp:nvSpPr>
        <dsp:cNvPr id="0" name=""/>
        <dsp:cNvSpPr/>
      </dsp:nvSpPr>
      <dsp:spPr>
        <a:xfrm>
          <a:off x="0" y="1934"/>
          <a:ext cx="6486525" cy="772200"/>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b="0" i="0" kern="1200"/>
            <a:t>Purpose</a:t>
          </a:r>
          <a:endParaRPr lang="en-US" sz="3300" kern="1200"/>
        </a:p>
      </dsp:txBody>
      <dsp:txXfrm>
        <a:off x="37696" y="39630"/>
        <a:ext cx="6411133" cy="696808"/>
      </dsp:txXfrm>
    </dsp:sp>
    <dsp:sp modelId="{D88DCD9F-4B9A-4B2F-BC70-C8539A3C5309}">
      <dsp:nvSpPr>
        <dsp:cNvPr id="0" name=""/>
        <dsp:cNvSpPr/>
      </dsp:nvSpPr>
      <dsp:spPr>
        <a:xfrm>
          <a:off x="0" y="774134"/>
          <a:ext cx="6486525" cy="14003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947"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GB" sz="1800" b="0" i="0" kern="1200" dirty="0"/>
            <a:t>Amendment to Title VII of the Civil Rights Act of 1964</a:t>
          </a:r>
          <a:endParaRPr lang="en-US" sz="1800" kern="1200" dirty="0"/>
        </a:p>
        <a:p>
          <a:pPr marL="171450" lvl="1" indent="-171450" algn="l" defTabSz="800100">
            <a:lnSpc>
              <a:spcPct val="90000"/>
            </a:lnSpc>
            <a:spcBef>
              <a:spcPct val="0"/>
            </a:spcBef>
            <a:spcAft>
              <a:spcPct val="20000"/>
            </a:spcAft>
            <a:buChar char="•"/>
          </a:pPr>
          <a:r>
            <a:rPr lang="en-GB" sz="1800" b="0" i="0" kern="1200" dirty="0"/>
            <a:t>Prohibits discrimination based on pregnancy, childbirth</a:t>
          </a:r>
          <a:endParaRPr lang="en-US" sz="1800" kern="1200" dirty="0"/>
        </a:p>
        <a:p>
          <a:pPr marL="171450" lvl="1" indent="-171450" algn="l" defTabSz="800100">
            <a:lnSpc>
              <a:spcPct val="90000"/>
            </a:lnSpc>
            <a:spcBef>
              <a:spcPct val="0"/>
            </a:spcBef>
            <a:spcAft>
              <a:spcPct val="20000"/>
            </a:spcAft>
            <a:buChar char="•"/>
          </a:pPr>
          <a:r>
            <a:rPr lang="en-GB" sz="1800" b="0" i="0" kern="1200" dirty="0"/>
            <a:t>Promotes equal opportunities for women in employment</a:t>
          </a:r>
          <a:endParaRPr lang="en-US" sz="1800" kern="1200" dirty="0"/>
        </a:p>
        <a:p>
          <a:pPr marL="171450" lvl="1" indent="-171450" algn="l" defTabSz="800100">
            <a:lnSpc>
              <a:spcPct val="90000"/>
            </a:lnSpc>
            <a:spcBef>
              <a:spcPct val="0"/>
            </a:spcBef>
            <a:spcAft>
              <a:spcPct val="20000"/>
            </a:spcAft>
            <a:buChar char="•"/>
          </a:pPr>
          <a:r>
            <a:rPr lang="en-GB" sz="1800" b="0" i="0" kern="1200" dirty="0"/>
            <a:t>Protects women's rights to work without facing discrimination based on pregnancy</a:t>
          </a:r>
          <a:endParaRPr lang="en-US" sz="1800" kern="1200" dirty="0"/>
        </a:p>
      </dsp:txBody>
      <dsp:txXfrm>
        <a:off x="0" y="774134"/>
        <a:ext cx="6486525" cy="1400355"/>
      </dsp:txXfrm>
    </dsp:sp>
    <dsp:sp modelId="{7253223A-099F-4ACE-927F-4EE7B663236B}">
      <dsp:nvSpPr>
        <dsp:cNvPr id="0" name=""/>
        <dsp:cNvSpPr/>
      </dsp:nvSpPr>
      <dsp:spPr>
        <a:xfrm>
          <a:off x="0" y="2174490"/>
          <a:ext cx="6486525" cy="772200"/>
        </a:xfrm>
        <a:prstGeom prst="roundRect">
          <a:avLst/>
        </a:prstGeom>
        <a:solidFill>
          <a:schemeClr val="accent5">
            <a:hueOff val="2438425"/>
            <a:satOff val="-19443"/>
            <a:lumOff val="-1470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GB" sz="3300" b="0" i="0" kern="1200"/>
            <a:t>Relevance</a:t>
          </a:r>
          <a:endParaRPr lang="en-US" sz="3300" kern="1200"/>
        </a:p>
      </dsp:txBody>
      <dsp:txXfrm>
        <a:off x="37696" y="2212186"/>
        <a:ext cx="6411133" cy="696808"/>
      </dsp:txXfrm>
    </dsp:sp>
    <dsp:sp modelId="{E3BED10F-42D7-4720-ACE3-AF318E7DBB01}">
      <dsp:nvSpPr>
        <dsp:cNvPr id="0" name=""/>
        <dsp:cNvSpPr/>
      </dsp:nvSpPr>
      <dsp:spPr>
        <a:xfrm>
          <a:off x="0" y="2946690"/>
          <a:ext cx="6486525" cy="1366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947"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GB" sz="1800" b="0" i="0" kern="1200" dirty="0"/>
            <a:t>Pregnancy discrimination affects modern workplace</a:t>
          </a:r>
          <a:endParaRPr lang="en-US" sz="1800" kern="1200" dirty="0"/>
        </a:p>
        <a:p>
          <a:pPr marL="171450" lvl="1" indent="-171450" algn="l" defTabSz="800100">
            <a:lnSpc>
              <a:spcPct val="90000"/>
            </a:lnSpc>
            <a:spcBef>
              <a:spcPct val="0"/>
            </a:spcBef>
            <a:spcAft>
              <a:spcPct val="20000"/>
            </a:spcAft>
            <a:buChar char="•"/>
          </a:pPr>
          <a:r>
            <a:rPr lang="en-GB" sz="1800" b="0" i="0" kern="1200" dirty="0"/>
            <a:t>Pregnant women often face denial of reasonable accommodations, adverse actions, or unfair treatment</a:t>
          </a:r>
          <a:endParaRPr lang="en-US" sz="1800" kern="1200" dirty="0"/>
        </a:p>
        <a:p>
          <a:pPr marL="171450" lvl="1" indent="-171450" algn="l" defTabSz="800100">
            <a:lnSpc>
              <a:spcPct val="90000"/>
            </a:lnSpc>
            <a:spcBef>
              <a:spcPct val="0"/>
            </a:spcBef>
            <a:spcAft>
              <a:spcPct val="20000"/>
            </a:spcAft>
            <a:buChar char="•"/>
          </a:pPr>
          <a:r>
            <a:rPr lang="en-GB" sz="1800" b="0" i="0" kern="1200" dirty="0"/>
            <a:t>Provides a legal framework to protect pregnant women from discrimination</a:t>
          </a:r>
          <a:endParaRPr lang="en-US" sz="1800" kern="1200" dirty="0"/>
        </a:p>
      </dsp:txBody>
      <dsp:txXfrm>
        <a:off x="0" y="2946690"/>
        <a:ext cx="6486525" cy="13662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5BBDE-B44D-45EC-A0EE-162829B08A88}">
      <dsp:nvSpPr>
        <dsp:cNvPr id="0" name=""/>
        <dsp:cNvSpPr/>
      </dsp:nvSpPr>
      <dsp:spPr>
        <a:xfrm>
          <a:off x="0" y="315730"/>
          <a:ext cx="6529386" cy="18144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753" tIns="374904" rIns="506753" bIns="128016" numCol="1" spcCol="1270" anchor="t" anchorCtr="0">
          <a:noAutofit/>
        </a:bodyPr>
        <a:lstStyle/>
        <a:p>
          <a:pPr marL="171450" lvl="1" indent="-171450" algn="l" defTabSz="800100">
            <a:lnSpc>
              <a:spcPct val="90000"/>
            </a:lnSpc>
            <a:spcBef>
              <a:spcPct val="0"/>
            </a:spcBef>
            <a:spcAft>
              <a:spcPct val="15000"/>
            </a:spcAft>
            <a:buChar char="•"/>
          </a:pPr>
          <a:r>
            <a:rPr lang="en-GB" sz="1800" b="0" i="0" kern="1200"/>
            <a:t>Prohibits wage discrimination based on sex</a:t>
          </a:r>
          <a:endParaRPr lang="en-US" sz="1800" kern="1200"/>
        </a:p>
        <a:p>
          <a:pPr marL="171450" lvl="1" indent="-171450" algn="l" defTabSz="800100">
            <a:lnSpc>
              <a:spcPct val="90000"/>
            </a:lnSpc>
            <a:spcBef>
              <a:spcPct val="0"/>
            </a:spcBef>
            <a:spcAft>
              <a:spcPct val="15000"/>
            </a:spcAft>
            <a:buChar char="•"/>
          </a:pPr>
          <a:r>
            <a:rPr lang="en-GB" sz="1800" b="0" i="0" kern="1200"/>
            <a:t>Requires equal pay for men and women doing equal work</a:t>
          </a:r>
          <a:endParaRPr lang="en-US" sz="1800" kern="1200"/>
        </a:p>
        <a:p>
          <a:pPr marL="171450" lvl="1" indent="-171450" algn="l" defTabSz="800100">
            <a:lnSpc>
              <a:spcPct val="90000"/>
            </a:lnSpc>
            <a:spcBef>
              <a:spcPct val="0"/>
            </a:spcBef>
            <a:spcAft>
              <a:spcPct val="15000"/>
            </a:spcAft>
            <a:buChar char="•"/>
          </a:pPr>
          <a:r>
            <a:rPr lang="en-GB" sz="1800" b="0" i="0" kern="1200"/>
            <a:t>Ensures gender equality in the workplace</a:t>
          </a:r>
          <a:endParaRPr lang="en-US" sz="1800" kern="1200"/>
        </a:p>
        <a:p>
          <a:pPr marL="171450" lvl="1" indent="-171450" algn="l" defTabSz="800100">
            <a:lnSpc>
              <a:spcPct val="90000"/>
            </a:lnSpc>
            <a:spcBef>
              <a:spcPct val="0"/>
            </a:spcBef>
            <a:spcAft>
              <a:spcPct val="15000"/>
            </a:spcAft>
            <a:buChar char="•"/>
          </a:pPr>
          <a:r>
            <a:rPr lang="en-GB" sz="1800" b="0" i="0" kern="1200" dirty="0"/>
            <a:t>Addresses the historical gender wage gap</a:t>
          </a:r>
          <a:endParaRPr lang="en-US" sz="1800" kern="1200" dirty="0"/>
        </a:p>
      </dsp:txBody>
      <dsp:txXfrm>
        <a:off x="0" y="315730"/>
        <a:ext cx="6529386" cy="1814400"/>
      </dsp:txXfrm>
    </dsp:sp>
    <dsp:sp modelId="{D31BB339-E1E1-4969-855A-181DEB028274}">
      <dsp:nvSpPr>
        <dsp:cNvPr id="0" name=""/>
        <dsp:cNvSpPr/>
      </dsp:nvSpPr>
      <dsp:spPr>
        <a:xfrm>
          <a:off x="326469" y="50050"/>
          <a:ext cx="4570570" cy="5313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757" tIns="0" rIns="172757" bIns="0" numCol="1" spcCol="1270" anchor="ctr" anchorCtr="0">
          <a:noAutofit/>
        </a:bodyPr>
        <a:lstStyle/>
        <a:p>
          <a:pPr marL="0" lvl="0" indent="0" algn="l" defTabSz="800100">
            <a:lnSpc>
              <a:spcPct val="90000"/>
            </a:lnSpc>
            <a:spcBef>
              <a:spcPct val="0"/>
            </a:spcBef>
            <a:spcAft>
              <a:spcPct val="35000"/>
            </a:spcAft>
            <a:buNone/>
          </a:pPr>
          <a:r>
            <a:rPr lang="en-GB" sz="1800" b="0" i="0" kern="1200"/>
            <a:t>Purpose </a:t>
          </a:r>
          <a:endParaRPr lang="en-US" sz="1800" kern="1200"/>
        </a:p>
      </dsp:txBody>
      <dsp:txXfrm>
        <a:off x="352408" y="75989"/>
        <a:ext cx="4518692" cy="479482"/>
      </dsp:txXfrm>
    </dsp:sp>
    <dsp:sp modelId="{2F6C2DA8-9FAB-4CBC-9669-987223C09B5B}">
      <dsp:nvSpPr>
        <dsp:cNvPr id="0" name=""/>
        <dsp:cNvSpPr/>
      </dsp:nvSpPr>
      <dsp:spPr>
        <a:xfrm>
          <a:off x="0" y="2493011"/>
          <a:ext cx="6529386" cy="178605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6753" tIns="374904" rIns="506753" bIns="128016" numCol="1" spcCol="1270" anchor="t" anchorCtr="0">
          <a:noAutofit/>
        </a:bodyPr>
        <a:lstStyle/>
        <a:p>
          <a:pPr marL="171450" lvl="1" indent="-171450" algn="l" defTabSz="800100">
            <a:lnSpc>
              <a:spcPct val="90000"/>
            </a:lnSpc>
            <a:spcBef>
              <a:spcPct val="0"/>
            </a:spcBef>
            <a:spcAft>
              <a:spcPct val="15000"/>
            </a:spcAft>
            <a:buChar char="•"/>
          </a:pPr>
          <a:r>
            <a:rPr lang="en-GB" sz="1800" b="0" i="0" kern="1200"/>
            <a:t>Gender pay disparities persist in many industries</a:t>
          </a:r>
          <a:endParaRPr lang="en-US" sz="1800" kern="1200"/>
        </a:p>
        <a:p>
          <a:pPr marL="171450" lvl="1" indent="-171450" algn="l" defTabSz="800100">
            <a:lnSpc>
              <a:spcPct val="90000"/>
            </a:lnSpc>
            <a:spcBef>
              <a:spcPct val="0"/>
            </a:spcBef>
            <a:spcAft>
              <a:spcPct val="15000"/>
            </a:spcAft>
            <a:buChar char="•"/>
          </a:pPr>
          <a:r>
            <a:rPr lang="en-GB" sz="1800" b="0" i="0" kern="1200" dirty="0"/>
            <a:t>Provides protections against retaliation for reporting pay discrimination</a:t>
          </a:r>
          <a:endParaRPr lang="en-US" sz="1800" kern="1200" dirty="0"/>
        </a:p>
        <a:p>
          <a:pPr marL="171450" lvl="1" indent="-171450" algn="l" defTabSz="800100">
            <a:lnSpc>
              <a:spcPct val="90000"/>
            </a:lnSpc>
            <a:spcBef>
              <a:spcPct val="0"/>
            </a:spcBef>
            <a:spcAft>
              <a:spcPct val="15000"/>
            </a:spcAft>
            <a:buChar char="•"/>
          </a:pPr>
          <a:r>
            <a:rPr lang="en-GB" sz="1800" b="0" i="0" kern="1200"/>
            <a:t>Supports efforts to achieve gender equality in employee compensation</a:t>
          </a:r>
          <a:endParaRPr lang="en-US" sz="1800" kern="1200"/>
        </a:p>
      </dsp:txBody>
      <dsp:txXfrm>
        <a:off x="0" y="2493011"/>
        <a:ext cx="6529386" cy="1786050"/>
      </dsp:txXfrm>
    </dsp:sp>
    <dsp:sp modelId="{4E3498D4-2EBB-4C3D-B0E0-A741779683B8}">
      <dsp:nvSpPr>
        <dsp:cNvPr id="0" name=""/>
        <dsp:cNvSpPr/>
      </dsp:nvSpPr>
      <dsp:spPr>
        <a:xfrm>
          <a:off x="326469" y="2227331"/>
          <a:ext cx="4570570" cy="5313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757" tIns="0" rIns="172757" bIns="0" numCol="1" spcCol="1270" anchor="ctr" anchorCtr="0">
          <a:noAutofit/>
        </a:bodyPr>
        <a:lstStyle/>
        <a:p>
          <a:pPr marL="0" lvl="0" indent="0" algn="l" defTabSz="800100">
            <a:lnSpc>
              <a:spcPct val="90000"/>
            </a:lnSpc>
            <a:spcBef>
              <a:spcPct val="0"/>
            </a:spcBef>
            <a:spcAft>
              <a:spcPct val="35000"/>
            </a:spcAft>
            <a:buNone/>
          </a:pPr>
          <a:r>
            <a:rPr lang="en-GB" sz="1800" b="0" i="0" kern="1200"/>
            <a:t>Relevance</a:t>
          </a:r>
          <a:endParaRPr lang="en-US" sz="1800" kern="1200"/>
        </a:p>
      </dsp:txBody>
      <dsp:txXfrm>
        <a:off x="352408" y="2253270"/>
        <a:ext cx="4518692"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BDB7FF-F2CF-4F23-BF4F-B378AA96949B}">
      <dsp:nvSpPr>
        <dsp:cNvPr id="0" name=""/>
        <dsp:cNvSpPr/>
      </dsp:nvSpPr>
      <dsp:spPr>
        <a:xfrm>
          <a:off x="0" y="365512"/>
          <a:ext cx="7088933" cy="150255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0180" tIns="374904" rIns="550180" bIns="128016" numCol="1" spcCol="1270" anchor="t" anchorCtr="0">
          <a:noAutofit/>
        </a:bodyPr>
        <a:lstStyle/>
        <a:p>
          <a:pPr marL="171450" lvl="1" indent="-171450" algn="l" defTabSz="800100">
            <a:lnSpc>
              <a:spcPct val="90000"/>
            </a:lnSpc>
            <a:spcBef>
              <a:spcPct val="0"/>
            </a:spcBef>
            <a:spcAft>
              <a:spcPct val="15000"/>
            </a:spcAft>
            <a:buChar char="•"/>
          </a:pPr>
          <a:r>
            <a:rPr lang="en-GB" sz="1800" b="0" i="0" kern="1200"/>
            <a:t>Prohibits discrimination against qualified individuals with disabilities</a:t>
          </a:r>
          <a:endParaRPr lang="en-US" sz="1800" kern="1200"/>
        </a:p>
        <a:p>
          <a:pPr marL="171450" lvl="1" indent="-171450" algn="l" defTabSz="800100">
            <a:lnSpc>
              <a:spcPct val="90000"/>
            </a:lnSpc>
            <a:spcBef>
              <a:spcPct val="0"/>
            </a:spcBef>
            <a:spcAft>
              <a:spcPct val="15000"/>
            </a:spcAft>
            <a:buChar char="•"/>
          </a:pPr>
          <a:r>
            <a:rPr lang="en-GB" sz="1800" b="0" i="0" kern="1200" dirty="0"/>
            <a:t>Requires reasonable accommodations for qualified individuals with disabilities</a:t>
          </a:r>
          <a:endParaRPr lang="en-US" sz="1800" kern="1200" dirty="0"/>
        </a:p>
      </dsp:txBody>
      <dsp:txXfrm>
        <a:off x="0" y="365512"/>
        <a:ext cx="7088933" cy="1502550"/>
      </dsp:txXfrm>
    </dsp:sp>
    <dsp:sp modelId="{A46A1369-9A80-4152-9409-BBED25F136F7}">
      <dsp:nvSpPr>
        <dsp:cNvPr id="0" name=""/>
        <dsp:cNvSpPr/>
      </dsp:nvSpPr>
      <dsp:spPr>
        <a:xfrm>
          <a:off x="354446" y="99832"/>
          <a:ext cx="4962253" cy="5313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7561" tIns="0" rIns="187561" bIns="0" numCol="1" spcCol="1270" anchor="ctr" anchorCtr="0">
          <a:noAutofit/>
        </a:bodyPr>
        <a:lstStyle/>
        <a:p>
          <a:pPr marL="0" lvl="0" indent="0" algn="l" defTabSz="800100">
            <a:lnSpc>
              <a:spcPct val="90000"/>
            </a:lnSpc>
            <a:spcBef>
              <a:spcPct val="0"/>
            </a:spcBef>
            <a:spcAft>
              <a:spcPct val="35000"/>
            </a:spcAft>
            <a:buNone/>
          </a:pPr>
          <a:r>
            <a:rPr lang="en-GB" sz="1800" b="0" i="0" kern="1200"/>
            <a:t>Purpose </a:t>
          </a:r>
          <a:endParaRPr lang="en-US" sz="1800" kern="1200"/>
        </a:p>
      </dsp:txBody>
      <dsp:txXfrm>
        <a:off x="380385" y="125771"/>
        <a:ext cx="4910375" cy="479482"/>
      </dsp:txXfrm>
    </dsp:sp>
    <dsp:sp modelId="{2129DB62-D5FC-45B6-B771-D0341CB5391C}">
      <dsp:nvSpPr>
        <dsp:cNvPr id="0" name=""/>
        <dsp:cNvSpPr/>
      </dsp:nvSpPr>
      <dsp:spPr>
        <a:xfrm>
          <a:off x="0" y="2230942"/>
          <a:ext cx="7088933" cy="2041200"/>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0180" tIns="374904" rIns="550180" bIns="128016" numCol="1" spcCol="1270" anchor="t" anchorCtr="0">
          <a:noAutofit/>
        </a:bodyPr>
        <a:lstStyle/>
        <a:p>
          <a:pPr marL="171450" lvl="1" indent="-171450" algn="l" defTabSz="800100">
            <a:lnSpc>
              <a:spcPct val="90000"/>
            </a:lnSpc>
            <a:spcBef>
              <a:spcPct val="0"/>
            </a:spcBef>
            <a:spcAft>
              <a:spcPct val="15000"/>
            </a:spcAft>
            <a:buChar char="•"/>
          </a:pPr>
          <a:r>
            <a:rPr lang="en-GB" sz="1800" b="0" i="0" kern="1200"/>
            <a:t>Protects rights of individuals with disabilities in the workplace</a:t>
          </a:r>
          <a:endParaRPr lang="en-US" sz="1800" kern="1200"/>
        </a:p>
        <a:p>
          <a:pPr marL="171450" lvl="1" indent="-171450" algn="l" defTabSz="800100">
            <a:lnSpc>
              <a:spcPct val="90000"/>
            </a:lnSpc>
            <a:spcBef>
              <a:spcPct val="0"/>
            </a:spcBef>
            <a:spcAft>
              <a:spcPct val="15000"/>
            </a:spcAft>
            <a:buChar char="•"/>
          </a:pPr>
          <a:r>
            <a:rPr lang="en-GB" sz="1800" b="0" i="0" kern="1200"/>
            <a:t>Addresses barriers to employment for people with disabilities</a:t>
          </a:r>
          <a:endParaRPr lang="en-US" sz="1800" kern="1200"/>
        </a:p>
        <a:p>
          <a:pPr marL="171450" lvl="1" indent="-171450" algn="l" defTabSz="800100">
            <a:lnSpc>
              <a:spcPct val="90000"/>
            </a:lnSpc>
            <a:spcBef>
              <a:spcPct val="0"/>
            </a:spcBef>
            <a:spcAft>
              <a:spcPct val="15000"/>
            </a:spcAft>
            <a:buChar char="•"/>
          </a:pPr>
          <a:r>
            <a:rPr lang="en-GB" sz="1800" b="0" i="0" kern="1200"/>
            <a:t>Sections 102 and 103 of the Civil Rights Act of 1991 allow for jury trials and compensation</a:t>
          </a:r>
          <a:endParaRPr lang="en-US" sz="1800" kern="1200"/>
        </a:p>
      </dsp:txBody>
      <dsp:txXfrm>
        <a:off x="0" y="2230942"/>
        <a:ext cx="7088933" cy="2041200"/>
      </dsp:txXfrm>
    </dsp:sp>
    <dsp:sp modelId="{B43620D5-9643-4957-AAD4-ADF9319D5BBF}">
      <dsp:nvSpPr>
        <dsp:cNvPr id="0" name=""/>
        <dsp:cNvSpPr/>
      </dsp:nvSpPr>
      <dsp:spPr>
        <a:xfrm>
          <a:off x="354446" y="1965262"/>
          <a:ext cx="4962253" cy="5313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7561" tIns="0" rIns="187561" bIns="0" numCol="1" spcCol="1270" anchor="ctr" anchorCtr="0">
          <a:noAutofit/>
        </a:bodyPr>
        <a:lstStyle/>
        <a:p>
          <a:pPr marL="0" lvl="0" indent="0" algn="l" defTabSz="800100">
            <a:lnSpc>
              <a:spcPct val="90000"/>
            </a:lnSpc>
            <a:spcBef>
              <a:spcPct val="0"/>
            </a:spcBef>
            <a:spcAft>
              <a:spcPct val="35000"/>
            </a:spcAft>
            <a:buNone/>
          </a:pPr>
          <a:r>
            <a:rPr lang="en-GB" sz="1800" b="0" i="0" kern="1200"/>
            <a:t>Relevance</a:t>
          </a:r>
          <a:endParaRPr lang="en-US" sz="1800" kern="1200"/>
        </a:p>
      </dsp:txBody>
      <dsp:txXfrm>
        <a:off x="380385" y="1991201"/>
        <a:ext cx="4910375"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AF0191-0A1B-4554-B44B-B9837FAE3D2E}" type="datetimeFigureOut">
              <a:rPr lang="en-US" smtClean="0"/>
              <a:t>3/22/2024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0AFD7-FC65-4CC0-8019-7FA7E9C9A4A1}" type="slidenum">
              <a:rPr lang="en-US" smtClean="0"/>
              <a:t>‹#›</a:t>
            </a:fld>
            <a:endParaRPr lang="en-US"/>
          </a:p>
        </p:txBody>
      </p:sp>
    </p:spTree>
    <p:extLst>
      <p:ext uri="{BB962C8B-B14F-4D97-AF65-F5344CB8AC3E}">
        <p14:creationId xmlns:p14="http://schemas.microsoft.com/office/powerpoint/2010/main" val="2490583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What is the EEOC?</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Equal Employment Opportunity Commission (EEOC) is a United States government agency responsible for enforcing federal laws prohibiting employment discrimination. The forms of discrimination could be based on race, color, religion, sex, pregnancy and related conditions, national origin, age (40 or older), disability, or genetic information (EEOC, 2015). EEOC covers most employers with at least 15 employees (20 employees in age discrimination cases), labor unions and employment agencies. The EEOC's role includes investigating discrimination charges, attempting to settle charges, and filing lawsuits if necessary to protect individuals' rights and combat workplace discrimination. Additionally, the EEOC works to prevent discrimination through outreach, education, and technical assistance programs. It also guides federal agencies on equal employment opportunity programs.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400AFD7-FC65-4CC0-8019-7FA7E9C9A4A1}" type="slidenum">
              <a:rPr lang="en-US" smtClean="0"/>
              <a:t>2</a:t>
            </a:fld>
            <a:endParaRPr lang="en-US"/>
          </a:p>
        </p:txBody>
      </p:sp>
    </p:spTree>
    <p:extLst>
      <p:ext uri="{BB962C8B-B14F-4D97-AF65-F5344CB8AC3E}">
        <p14:creationId xmlns:p14="http://schemas.microsoft.com/office/powerpoint/2010/main" val="185818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One key legislation is Title VII of the Civil Rights Act of 1964, which prohibits discrimination based on race, color, religion, national origin, or sex (Act, 1964). This law not only eradicates intentional discriminatory practices but also addresses those with a disparate impact on protected groups. Intentional discrimination occurs when an employer treats employees unfavorably because of their race, color, religion, sex, or national origin. Disparate impact are practices or policies that, while neutral on their face, disproportionately harm a particular group. This law fosters equal workplace opportunities by ensuring fair treatment and protection against discrimination for all employees. Additionally, Title VII safeguards employees from retaliation for reporting discrimination or involvement in related investigations.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Today, Title VII remains highly relevant as discrimination continues to be a pressing issue in the workplace. Despite progress, various forms of discrimination persist, including racial, gender, and religious discrimination. Title VII provides a legal framework for addressing these issues, holding employers accountable for discriminatory practices, and promoting diversity and inclusion (Act, 1964). Additionally, Title VII fosters a good culture of equality and fairness in an increasingly diverse workforce. Therefore, through its enforcement efforts, the EEOC upholds the principles of equality and fairness to create a more inclusive and diverse workforce.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400AFD7-FC65-4CC0-8019-7FA7E9C9A4A1}" type="slidenum">
              <a:rPr lang="en-US" smtClean="0"/>
              <a:t>4</a:t>
            </a:fld>
            <a:endParaRPr lang="en-US"/>
          </a:p>
        </p:txBody>
      </p:sp>
    </p:spTree>
    <p:extLst>
      <p:ext uri="{BB962C8B-B14F-4D97-AF65-F5344CB8AC3E}">
        <p14:creationId xmlns:p14="http://schemas.microsoft.com/office/powerpoint/2010/main" val="2908017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EEOC enforces the Pregnancy Discrimination Act (PDA), an amendment to Title VII of the Civil Rights Act of 1964 (McCann &amp; </a:t>
            </a:r>
            <a:r>
              <a:rPr lang="en-US" sz="1800" dirty="0" err="1">
                <a:effectLst/>
                <a:latin typeface="Times New Roman" panose="02020603050405020304" pitchFamily="18" charset="0"/>
                <a:ea typeface="Calibri" panose="020F0502020204030204" pitchFamily="34" charset="0"/>
              </a:rPr>
              <a:t>Tomaskovic-Devey</a:t>
            </a:r>
            <a:r>
              <a:rPr lang="en-US" sz="1800" dirty="0">
                <a:effectLst/>
                <a:latin typeface="Times New Roman" panose="02020603050405020304" pitchFamily="18" charset="0"/>
                <a:ea typeface="Calibri" panose="020F0502020204030204" pitchFamily="34" charset="0"/>
              </a:rPr>
              <a:t>, 2021). PDA makes it illegal to discriminate against women based on pregnancy, childbirth, or related medical conditions. This act ensures that women are not mistreated in the workplace due to their pregnancy status, extending the protections of Title VII to encompass these specific circumstances (McCann &amp; </a:t>
            </a:r>
            <a:r>
              <a:rPr lang="en-US" sz="1800" dirty="0" err="1">
                <a:effectLst/>
                <a:latin typeface="Times New Roman" panose="02020603050405020304" pitchFamily="18" charset="0"/>
                <a:ea typeface="Calibri" panose="020F0502020204030204" pitchFamily="34" charset="0"/>
              </a:rPr>
              <a:t>Tomaskovic-Devey</a:t>
            </a:r>
            <a:r>
              <a:rPr lang="en-US" sz="1800" dirty="0">
                <a:effectLst/>
                <a:latin typeface="Times New Roman" panose="02020603050405020304" pitchFamily="18" charset="0"/>
                <a:ea typeface="Calibri" panose="020F0502020204030204" pitchFamily="34" charset="0"/>
              </a:rPr>
              <a:t>, 2021). By amending Title VII, the Pregnancy Discrimination Act aims to promote equal opportunities for women in employment, protecting their rights to work without facing discrimination based on pregnancy-related factors. The PDA is still relevant today as pregnancy discrimination continues to be a significant issue in the workplace. Despite legal protections, pregnant women often face challenges such as being denied reasonable accommodations, adverse actions, or unfair treatment. Thus, the act addresses these issues, providing a legal framework to protect pregnant women from discrimination.</a:t>
            </a:r>
            <a:endParaRPr lang="en-US" dirty="0"/>
          </a:p>
        </p:txBody>
      </p:sp>
      <p:sp>
        <p:nvSpPr>
          <p:cNvPr id="4" name="Slide Number Placeholder 3"/>
          <p:cNvSpPr>
            <a:spLocks noGrp="1"/>
          </p:cNvSpPr>
          <p:nvPr>
            <p:ph type="sldNum" sz="quarter" idx="5"/>
          </p:nvPr>
        </p:nvSpPr>
        <p:spPr/>
        <p:txBody>
          <a:bodyPr/>
          <a:lstStyle/>
          <a:p>
            <a:fld id="{4400AFD7-FC65-4CC0-8019-7FA7E9C9A4A1}" type="slidenum">
              <a:rPr lang="en-US" smtClean="0"/>
              <a:t>5</a:t>
            </a:fld>
            <a:endParaRPr lang="en-US"/>
          </a:p>
        </p:txBody>
      </p:sp>
    </p:spTree>
    <p:extLst>
      <p:ext uri="{BB962C8B-B14F-4D97-AF65-F5344CB8AC3E}">
        <p14:creationId xmlns:p14="http://schemas.microsoft.com/office/powerpoint/2010/main" val="193422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EEOC enforces the Equal Pay Act of 1963 (EPA), which ensures gender equality in the workplace by prohibiting wage discrimination based on sex. The EPA mandates equal pay for men and women performing equal work within the same establishment. This includes equal pay for skill, effort, responsibility, and similar working conditions (Bailey et al., 2023). This law addresses the historical gender wage gap between men and women doing the same job. The EPA remains relevant today as gender pay disparities persist in many industries and occupations. Despite progress, women, on average, still earn less than men for performing the same work (Bailey et al., 2023). The EPA provides a legal framework to challenge and rectify such disparities, offering protections against retaliation for individuals who report pay discrimination or participate in related investigations or lawsuits. As efforts to achieve gender equality in the workforce continue, the EPA promotes fair pay practices in employee compensation.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400AFD7-FC65-4CC0-8019-7FA7E9C9A4A1}" type="slidenum">
              <a:rPr lang="en-US" smtClean="0"/>
              <a:t>6</a:t>
            </a:fld>
            <a:endParaRPr lang="en-US"/>
          </a:p>
        </p:txBody>
      </p:sp>
    </p:spTree>
    <p:extLst>
      <p:ext uri="{BB962C8B-B14F-4D97-AF65-F5344CB8AC3E}">
        <p14:creationId xmlns:p14="http://schemas.microsoft.com/office/powerpoint/2010/main" val="1107799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EEOC further enforces Title I of the Americans with Disabilities Act of 1990 (ADA), which illegalizes discrimination against qualified individuals with disabilities. The ADA ensures that persons with disabilities are not dismissed or mistreated due to their condition, provided they qualify for the job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Blanck</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2023). Under ADA 1990, employers must provide reasonable accommodations to qualified individuals with disabilities unless doing so would cause undue hardship to the employer. ADA remains highly relevant as it protects the rights of individuals with disabilities in the workplace today. Despite progress, people with disabilities still face barriers to employment, including discrimination and lack of accommodation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Blanck</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2023). The ADA's provisions against retaliation also protect individuals when asserting their rights under the law.</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Furthermore, the ADA 1190 is supported by Sections 102 and 103 of the Civil Rights Act of 1991 and the Americans with Disabilities Act (ADA), as well as Sections 501 and 505 of the Rehabilitation Act of 1973. Sections 102 and 103 grant plaintiffs the right to a jury trial and compensatory and punitive damages in cases of intentional discrimination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Blanck</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2023). This amendment strengthens the enforcement mechanisms of these laws, providing avenues for redress and accountability for discriminatory practices. Sections 501 and 505 prohibit federal employers from discriminating against a qualified person with a disability and retaliation against individuals who report discrimination (Murphy, 2020). Additionally, these sections mandate that federal agencies offer reasonable accommodation to qualified individuals with disabilities. These laws are relevant and critical for promoting equal employment opportunities for persons with disabilities.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400AFD7-FC65-4CC0-8019-7FA7E9C9A4A1}" type="slidenum">
              <a:rPr lang="en-US" smtClean="0"/>
              <a:t>7</a:t>
            </a:fld>
            <a:endParaRPr lang="en-US"/>
          </a:p>
        </p:txBody>
      </p:sp>
    </p:spTree>
    <p:extLst>
      <p:ext uri="{BB962C8B-B14F-4D97-AF65-F5344CB8AC3E}">
        <p14:creationId xmlns:p14="http://schemas.microsoft.com/office/powerpoint/2010/main" val="3237282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The EEOC also enforces the Genetic Information Nondiscrimination Act of 2008 (GINA), a federal law prohibiting discrimination against employees or job applicants based on their genetic information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Lenartz</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et al., 2021). GINA 2008 forbids employers from utilizing genetic information in decisions related to hiring, termination, promotion, or conditions of employment. This includes information about an individual's genetic tests, the genetic tests of their family members, and any family medical history. On this note, employers with 15 or more employees are restricted from requesting, mandating, or obtaining genetic information except under specific circumstances.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Additionally, GINA prohibits retaliation against individuals who oppose genetic discrimination or participate in proceedings related to genetic discrimination claims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Lenartz</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et al., 2021). GINA remains highly relevant in protecting individuals from discrimination based on their genetic information, particularly as genetic testing becomes more common and accessible. The law helps ensure that individuals can undergo genetic testing or disclose their genetic information for medical purposes without fear of adverse employment consequences. Similarly, GINA promotes privacy and autonomy over genetic information, supporting individuals' rights to make informed decisions about their health without interference from their employers.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400AFD7-FC65-4CC0-8019-7FA7E9C9A4A1}" type="slidenum">
              <a:rPr lang="en-US" smtClean="0"/>
              <a:t>8</a:t>
            </a:fld>
            <a:endParaRPr lang="en-US"/>
          </a:p>
        </p:txBody>
      </p:sp>
    </p:spTree>
    <p:extLst>
      <p:ext uri="{BB962C8B-B14F-4D97-AF65-F5344CB8AC3E}">
        <p14:creationId xmlns:p14="http://schemas.microsoft.com/office/powerpoint/2010/main" val="3096971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00AFD7-FC65-4CC0-8019-7FA7E9C9A4A1}" type="slidenum">
              <a:rPr lang="en-US" smtClean="0"/>
              <a:t>9</a:t>
            </a:fld>
            <a:endParaRPr lang="en-US"/>
          </a:p>
        </p:txBody>
      </p:sp>
    </p:spTree>
    <p:extLst>
      <p:ext uri="{BB962C8B-B14F-4D97-AF65-F5344CB8AC3E}">
        <p14:creationId xmlns:p14="http://schemas.microsoft.com/office/powerpoint/2010/main" val="42813726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8946754-77E9-4D3A-8C0A-40935E1421A3}" type="datetimeFigureOut">
              <a:rPr lang="en-US" smtClean="0"/>
              <a:t>3/22/2024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27DE6EF0-708A-4FDD-80D9-1357F02E3F27}" type="slidenum">
              <a:rPr lang="en-US" smtClean="0"/>
              <a:t>‹#›</a:t>
            </a:fld>
            <a:endParaRPr lang="en-US"/>
          </a:p>
        </p:txBody>
      </p:sp>
    </p:spTree>
    <p:extLst>
      <p:ext uri="{BB962C8B-B14F-4D97-AF65-F5344CB8AC3E}">
        <p14:creationId xmlns:p14="http://schemas.microsoft.com/office/powerpoint/2010/main" val="325104742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8946754-77E9-4D3A-8C0A-40935E1421A3}"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7DE6EF0-708A-4FDD-80D9-1357F02E3F27}" type="slidenum">
              <a:rPr lang="en-US" smtClean="0"/>
              <a:t>‹#›</a:t>
            </a:fld>
            <a:endParaRPr lang="en-US"/>
          </a:p>
        </p:txBody>
      </p:sp>
    </p:spTree>
    <p:extLst>
      <p:ext uri="{BB962C8B-B14F-4D97-AF65-F5344CB8AC3E}">
        <p14:creationId xmlns:p14="http://schemas.microsoft.com/office/powerpoint/2010/main" val="4103413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8946754-77E9-4D3A-8C0A-40935E1421A3}"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7DE6EF0-708A-4FDD-80D9-1357F02E3F27}" type="slidenum">
              <a:rPr lang="en-US" smtClean="0"/>
              <a:t>‹#›</a:t>
            </a:fld>
            <a:endParaRPr lang="en-US"/>
          </a:p>
        </p:txBody>
      </p:sp>
    </p:spTree>
    <p:extLst>
      <p:ext uri="{BB962C8B-B14F-4D97-AF65-F5344CB8AC3E}">
        <p14:creationId xmlns:p14="http://schemas.microsoft.com/office/powerpoint/2010/main" val="17305601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8946754-77E9-4D3A-8C0A-40935E1421A3}"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7DE6EF0-708A-4FDD-80D9-1357F02E3F27}" type="slidenum">
              <a:rPr lang="en-US" smtClean="0"/>
              <a:t>‹#›</a:t>
            </a:fld>
            <a:endParaRPr lang="en-US"/>
          </a:p>
        </p:txBody>
      </p:sp>
    </p:spTree>
    <p:extLst>
      <p:ext uri="{BB962C8B-B14F-4D97-AF65-F5344CB8AC3E}">
        <p14:creationId xmlns:p14="http://schemas.microsoft.com/office/powerpoint/2010/main" val="135590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946754-77E9-4D3A-8C0A-40935E1421A3}"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7DE6EF0-708A-4FDD-80D9-1357F02E3F27}" type="slidenum">
              <a:rPr lang="en-US" smtClean="0"/>
              <a:t>‹#›</a:t>
            </a:fld>
            <a:endParaRPr lang="en-US"/>
          </a:p>
        </p:txBody>
      </p:sp>
    </p:spTree>
    <p:extLst>
      <p:ext uri="{BB962C8B-B14F-4D97-AF65-F5344CB8AC3E}">
        <p14:creationId xmlns:p14="http://schemas.microsoft.com/office/powerpoint/2010/main" val="1839470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8946754-77E9-4D3A-8C0A-40935E1421A3}" type="datetimeFigureOut">
              <a:rPr lang="en-US" smtClean="0"/>
              <a:t>3/22/2024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DE6EF0-708A-4FDD-80D9-1357F02E3F27}" type="slidenum">
              <a:rPr lang="en-US" smtClean="0"/>
              <a:t>‹#›</a:t>
            </a:fld>
            <a:endParaRPr lang="en-US"/>
          </a:p>
        </p:txBody>
      </p:sp>
    </p:spTree>
    <p:extLst>
      <p:ext uri="{BB962C8B-B14F-4D97-AF65-F5344CB8AC3E}">
        <p14:creationId xmlns:p14="http://schemas.microsoft.com/office/powerpoint/2010/main" val="3423143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8946754-77E9-4D3A-8C0A-40935E1421A3}" type="datetimeFigureOut">
              <a:rPr lang="en-US" smtClean="0"/>
              <a:t>3/22/2024</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27DE6EF0-708A-4FDD-80D9-1357F02E3F27}" type="slidenum">
              <a:rPr lang="en-US" smtClean="0"/>
              <a:t>‹#›</a:t>
            </a:fld>
            <a:endParaRPr lang="en-US"/>
          </a:p>
        </p:txBody>
      </p:sp>
    </p:spTree>
    <p:extLst>
      <p:ext uri="{BB962C8B-B14F-4D97-AF65-F5344CB8AC3E}">
        <p14:creationId xmlns:p14="http://schemas.microsoft.com/office/powerpoint/2010/main" val="25976251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8946754-77E9-4D3A-8C0A-40935E1421A3}"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E6EF0-708A-4FDD-80D9-1357F02E3F27}" type="slidenum">
              <a:rPr lang="en-US" smtClean="0"/>
              <a:t>‹#›</a:t>
            </a:fld>
            <a:endParaRPr lang="en-US"/>
          </a:p>
        </p:txBody>
      </p:sp>
    </p:spTree>
    <p:extLst>
      <p:ext uri="{BB962C8B-B14F-4D97-AF65-F5344CB8AC3E}">
        <p14:creationId xmlns:p14="http://schemas.microsoft.com/office/powerpoint/2010/main" val="294236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8946754-77E9-4D3A-8C0A-40935E1421A3}"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7DE6EF0-708A-4FDD-80D9-1357F02E3F27}" type="slidenum">
              <a:rPr lang="en-US" smtClean="0"/>
              <a:t>‹#›</a:t>
            </a:fld>
            <a:endParaRPr lang="en-US"/>
          </a:p>
        </p:txBody>
      </p:sp>
    </p:spTree>
    <p:extLst>
      <p:ext uri="{BB962C8B-B14F-4D97-AF65-F5344CB8AC3E}">
        <p14:creationId xmlns:p14="http://schemas.microsoft.com/office/powerpoint/2010/main" val="606271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946754-77E9-4D3A-8C0A-40935E1421A3}"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DE6EF0-708A-4FDD-80D9-1357F02E3F27}" type="slidenum">
              <a:rPr lang="en-US" smtClean="0"/>
              <a:t>‹#›</a:t>
            </a:fld>
            <a:endParaRPr lang="en-US"/>
          </a:p>
        </p:txBody>
      </p:sp>
    </p:spTree>
    <p:extLst>
      <p:ext uri="{BB962C8B-B14F-4D97-AF65-F5344CB8AC3E}">
        <p14:creationId xmlns:p14="http://schemas.microsoft.com/office/powerpoint/2010/main" val="98842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946754-77E9-4D3A-8C0A-40935E1421A3}"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27DE6EF0-708A-4FDD-80D9-1357F02E3F27}" type="slidenum">
              <a:rPr lang="en-US" smtClean="0"/>
              <a:t>‹#›</a:t>
            </a:fld>
            <a:endParaRPr lang="en-US"/>
          </a:p>
        </p:txBody>
      </p:sp>
    </p:spTree>
    <p:extLst>
      <p:ext uri="{BB962C8B-B14F-4D97-AF65-F5344CB8AC3E}">
        <p14:creationId xmlns:p14="http://schemas.microsoft.com/office/powerpoint/2010/main" val="1182124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946754-77E9-4D3A-8C0A-40935E1421A3}"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DE6EF0-708A-4FDD-80D9-1357F02E3F27}" type="slidenum">
              <a:rPr lang="en-US" smtClean="0"/>
              <a:t>‹#›</a:t>
            </a:fld>
            <a:endParaRPr lang="en-US"/>
          </a:p>
        </p:txBody>
      </p:sp>
    </p:spTree>
    <p:extLst>
      <p:ext uri="{BB962C8B-B14F-4D97-AF65-F5344CB8AC3E}">
        <p14:creationId xmlns:p14="http://schemas.microsoft.com/office/powerpoint/2010/main" val="1594249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946754-77E9-4D3A-8C0A-40935E1421A3}" type="datetimeFigureOut">
              <a:rPr lang="en-US" smtClean="0"/>
              <a:t>3/22/2024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DE6EF0-708A-4FDD-80D9-1357F02E3F27}" type="slidenum">
              <a:rPr lang="en-US" smtClean="0"/>
              <a:t>‹#›</a:t>
            </a:fld>
            <a:endParaRPr lang="en-US"/>
          </a:p>
        </p:txBody>
      </p:sp>
    </p:spTree>
    <p:extLst>
      <p:ext uri="{BB962C8B-B14F-4D97-AF65-F5344CB8AC3E}">
        <p14:creationId xmlns:p14="http://schemas.microsoft.com/office/powerpoint/2010/main" val="2360875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946754-77E9-4D3A-8C0A-40935E1421A3}" type="datetimeFigureOut">
              <a:rPr lang="en-US" smtClean="0"/>
              <a:t>3/22/2024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DE6EF0-708A-4FDD-80D9-1357F02E3F27}" type="slidenum">
              <a:rPr lang="en-US" smtClean="0"/>
              <a:t>‹#›</a:t>
            </a:fld>
            <a:endParaRPr lang="en-US"/>
          </a:p>
        </p:txBody>
      </p:sp>
    </p:spTree>
    <p:extLst>
      <p:ext uri="{BB962C8B-B14F-4D97-AF65-F5344CB8AC3E}">
        <p14:creationId xmlns:p14="http://schemas.microsoft.com/office/powerpoint/2010/main" val="2356942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946754-77E9-4D3A-8C0A-40935E1421A3}" type="datetimeFigureOut">
              <a:rPr lang="en-US" smtClean="0"/>
              <a:t>3/22/2024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27DE6EF0-708A-4FDD-80D9-1357F02E3F27}" type="slidenum">
              <a:rPr lang="en-US" smtClean="0"/>
              <a:t>‹#›</a:t>
            </a:fld>
            <a:endParaRPr lang="en-US"/>
          </a:p>
        </p:txBody>
      </p:sp>
    </p:spTree>
    <p:extLst>
      <p:ext uri="{BB962C8B-B14F-4D97-AF65-F5344CB8AC3E}">
        <p14:creationId xmlns:p14="http://schemas.microsoft.com/office/powerpoint/2010/main" val="306727047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8946754-77E9-4D3A-8C0A-40935E1421A3}"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7DE6EF0-708A-4FDD-80D9-1357F02E3F27}" type="slidenum">
              <a:rPr lang="en-US" smtClean="0"/>
              <a:t>‹#›</a:t>
            </a:fld>
            <a:endParaRPr lang="en-US"/>
          </a:p>
        </p:txBody>
      </p:sp>
    </p:spTree>
    <p:extLst>
      <p:ext uri="{BB962C8B-B14F-4D97-AF65-F5344CB8AC3E}">
        <p14:creationId xmlns:p14="http://schemas.microsoft.com/office/powerpoint/2010/main" val="155465455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8946754-77E9-4D3A-8C0A-40935E1421A3}"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27DE6EF0-708A-4FDD-80D9-1357F02E3F27}" type="slidenum">
              <a:rPr lang="en-US" smtClean="0"/>
              <a:t>‹#›</a:t>
            </a:fld>
            <a:endParaRPr lang="en-US"/>
          </a:p>
        </p:txBody>
      </p:sp>
    </p:spTree>
    <p:extLst>
      <p:ext uri="{BB962C8B-B14F-4D97-AF65-F5344CB8AC3E}">
        <p14:creationId xmlns:p14="http://schemas.microsoft.com/office/powerpoint/2010/main" val="1220323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8946754-77E9-4D3A-8C0A-40935E1421A3}" type="datetimeFigureOut">
              <a:rPr lang="en-US" smtClean="0"/>
              <a:t>3/22/2024</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27DE6EF0-708A-4FDD-80D9-1357F02E3F27}" type="slidenum">
              <a:rPr lang="en-US" smtClean="0"/>
              <a:t>‹#›</a:t>
            </a:fld>
            <a:endParaRPr lang="en-US"/>
          </a:p>
        </p:txBody>
      </p:sp>
    </p:spTree>
    <p:extLst>
      <p:ext uri="{BB962C8B-B14F-4D97-AF65-F5344CB8AC3E}">
        <p14:creationId xmlns:p14="http://schemas.microsoft.com/office/powerpoint/2010/main" val="155636474"/>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nber.org/papers/w31332" TargetMode="External"/><Relationship Id="rId7" Type="http://schemas.openxmlformats.org/officeDocument/2006/relationships/hyperlink" Target="https://doi.org/10.1080/07303084.2021.1844555"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umass.edu/employmentequity/sites/default/files/Pregnancy%20Discrimination%20at%20Work.pdf" TargetMode="External"/><Relationship Id="rId5" Type="http://schemas.openxmlformats.org/officeDocument/2006/relationships/hyperlink" Target="https://doi.org/10.1038/s41436-021-01268-w" TargetMode="External"/><Relationship Id="rId4" Type="http://schemas.openxmlformats.org/officeDocument/2006/relationships/hyperlink" Target="https://www.nyc.gov/site/eepc/index.pag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Freeform 5">
            <a:extLst>
              <a:ext uri="{FF2B5EF4-FFF2-40B4-BE49-F238E27FC236}">
                <a16:creationId xmlns:a16="http://schemas.microsoft.com/office/drawing/2014/main" id="{D22D1B95-2B54-43E9-85D9-B489F6C5D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a:p>
        </p:txBody>
      </p:sp>
      <p:sp>
        <p:nvSpPr>
          <p:cNvPr id="32" name="Freeform 5">
            <a:extLst>
              <a:ext uri="{FF2B5EF4-FFF2-40B4-BE49-F238E27FC236}">
                <a16:creationId xmlns:a16="http://schemas.microsoft.com/office/drawing/2014/main" id="{7D0F3F6D-A49D-4406-8D61-1C4F8D792F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txBody>
          <a:bodyPr/>
          <a:lstStyle/>
          <a:p>
            <a:endParaRPr lang="en-US"/>
          </a:p>
        </p:txBody>
      </p:sp>
      <p:sp>
        <p:nvSpPr>
          <p:cNvPr id="33" name="Freeform 5">
            <a:extLst>
              <a:ext uri="{FF2B5EF4-FFF2-40B4-BE49-F238E27FC236}">
                <a16:creationId xmlns:a16="http://schemas.microsoft.com/office/drawing/2014/main" id="{D953A318-DA8D-4405-9536-D889E45C5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en-US"/>
          </a:p>
        </p:txBody>
      </p:sp>
      <p:sp>
        <p:nvSpPr>
          <p:cNvPr id="34" name="Rectangle 13">
            <a:extLst>
              <a:ext uri="{FF2B5EF4-FFF2-40B4-BE49-F238E27FC236}">
                <a16:creationId xmlns:a16="http://schemas.microsoft.com/office/drawing/2014/main" id="{9E382A3D-2F90-475C-8DF2-F666FEA34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C28704F-365F-82D1-072A-A747279C4FD3}"/>
              </a:ext>
            </a:extLst>
          </p:cNvPr>
          <p:cNvSpPr>
            <a:spLocks noGrp="1"/>
          </p:cNvSpPr>
          <p:nvPr>
            <p:ph type="ctrTitle"/>
          </p:nvPr>
        </p:nvSpPr>
        <p:spPr>
          <a:xfrm>
            <a:off x="1683171" y="1143000"/>
            <a:ext cx="8825658" cy="3389217"/>
          </a:xfrm>
        </p:spPr>
        <p:txBody>
          <a:bodyPr anchor="ctr">
            <a:normAutofit fontScale="90000"/>
          </a:bodyPr>
          <a:lstStyle/>
          <a:p>
            <a:pPr algn="ctr"/>
            <a:r>
              <a:rPr lang="en-GB" sz="6600" b="1" dirty="0">
                <a:solidFill>
                  <a:srgbClr val="FFFFFF"/>
                </a:solidFill>
              </a:rPr>
              <a:t>Equal Employment Opportunity Commission (EEOC) Laws</a:t>
            </a:r>
            <a:endParaRPr lang="en-US" sz="6600" b="1" dirty="0">
              <a:solidFill>
                <a:srgbClr val="FFFFFF"/>
              </a:solidFill>
            </a:endParaRPr>
          </a:p>
        </p:txBody>
      </p:sp>
      <p:sp>
        <p:nvSpPr>
          <p:cNvPr id="3" name="Subtitle 2">
            <a:extLst>
              <a:ext uri="{FF2B5EF4-FFF2-40B4-BE49-F238E27FC236}">
                <a16:creationId xmlns:a16="http://schemas.microsoft.com/office/drawing/2014/main" id="{3BF28DAF-7A3D-60B4-B147-2CC4D6B4DD10}"/>
              </a:ext>
            </a:extLst>
          </p:cNvPr>
          <p:cNvSpPr>
            <a:spLocks noGrp="1"/>
          </p:cNvSpPr>
          <p:nvPr>
            <p:ph type="subTitle" idx="1"/>
          </p:nvPr>
        </p:nvSpPr>
        <p:spPr>
          <a:xfrm>
            <a:off x="1683171" y="5240851"/>
            <a:ext cx="8825658" cy="828932"/>
          </a:xfrm>
        </p:spPr>
        <p:txBody>
          <a:bodyPr>
            <a:noAutofit/>
          </a:bodyPr>
          <a:lstStyle/>
          <a:p>
            <a:pPr algn="ctr">
              <a:lnSpc>
                <a:spcPct val="90000"/>
              </a:lnSpc>
            </a:pPr>
            <a:r>
              <a:rPr lang="en-US" sz="1200" dirty="0">
                <a:solidFill>
                  <a:schemeClr val="tx2"/>
                </a:solidFill>
              </a:rPr>
              <a:t>Student’s Name:</a:t>
            </a:r>
          </a:p>
          <a:p>
            <a:pPr algn="ctr">
              <a:lnSpc>
                <a:spcPct val="90000"/>
              </a:lnSpc>
            </a:pPr>
            <a:r>
              <a:rPr lang="en-US" sz="1200" dirty="0">
                <a:solidFill>
                  <a:schemeClr val="tx2"/>
                </a:solidFill>
              </a:rPr>
              <a:t>Institution:</a:t>
            </a:r>
          </a:p>
          <a:p>
            <a:pPr algn="ctr">
              <a:lnSpc>
                <a:spcPct val="90000"/>
              </a:lnSpc>
            </a:pPr>
            <a:r>
              <a:rPr lang="en-US" sz="1200" dirty="0">
                <a:solidFill>
                  <a:schemeClr val="tx2"/>
                </a:solidFill>
              </a:rPr>
              <a:t>Course:</a:t>
            </a:r>
          </a:p>
          <a:p>
            <a:pPr algn="ctr">
              <a:lnSpc>
                <a:spcPct val="90000"/>
              </a:lnSpc>
            </a:pPr>
            <a:r>
              <a:rPr lang="en-US" sz="1200" dirty="0">
                <a:solidFill>
                  <a:schemeClr val="tx2"/>
                </a:solidFill>
              </a:rPr>
              <a:t>Instructor:</a:t>
            </a:r>
          </a:p>
          <a:p>
            <a:pPr algn="ctr">
              <a:lnSpc>
                <a:spcPct val="90000"/>
              </a:lnSpc>
            </a:pPr>
            <a:r>
              <a:rPr lang="en-US" sz="1200" dirty="0">
                <a:solidFill>
                  <a:schemeClr val="tx2"/>
                </a:solidFill>
              </a:rPr>
              <a:t>Date:</a:t>
            </a:r>
          </a:p>
          <a:p>
            <a:pPr algn="ctr">
              <a:lnSpc>
                <a:spcPct val="90000"/>
              </a:lnSpc>
            </a:pPr>
            <a:endParaRPr lang="en-US" sz="1200" dirty="0">
              <a:solidFill>
                <a:schemeClr val="tx2"/>
              </a:solidFill>
            </a:endParaRPr>
          </a:p>
        </p:txBody>
      </p:sp>
    </p:spTree>
    <p:extLst>
      <p:ext uri="{BB962C8B-B14F-4D97-AF65-F5344CB8AC3E}">
        <p14:creationId xmlns:p14="http://schemas.microsoft.com/office/powerpoint/2010/main" val="547041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36E3-2768-F665-1D2C-CF5616D3710D}"/>
              </a:ext>
            </a:extLst>
          </p:cNvPr>
          <p:cNvSpPr>
            <a:spLocks noGrp="1"/>
          </p:cNvSpPr>
          <p:nvPr>
            <p:ph type="title"/>
          </p:nvPr>
        </p:nvSpPr>
        <p:spPr>
          <a:xfrm>
            <a:off x="1154954" y="973668"/>
            <a:ext cx="8761413" cy="706964"/>
          </a:xfrm>
        </p:spPr>
        <p:txBody>
          <a:bodyPr>
            <a:normAutofit/>
          </a:bodyPr>
          <a:lstStyle/>
          <a:p>
            <a:r>
              <a:rPr lang="en-US" b="1" dirty="0">
                <a:solidFill>
                  <a:schemeClr val="bg1"/>
                </a:solidFill>
              </a:rPr>
              <a:t>What is the EEOC?</a:t>
            </a:r>
          </a:p>
        </p:txBody>
      </p:sp>
      <p:pic>
        <p:nvPicPr>
          <p:cNvPr id="5" name="Picture 4">
            <a:extLst>
              <a:ext uri="{FF2B5EF4-FFF2-40B4-BE49-F238E27FC236}">
                <a16:creationId xmlns:a16="http://schemas.microsoft.com/office/drawing/2014/main" id="{CBBE7F8A-FB3C-BA9B-831B-53E36A7530D6}"/>
              </a:ext>
            </a:extLst>
          </p:cNvPr>
          <p:cNvPicPr>
            <a:picLocks noChangeAspect="1"/>
          </p:cNvPicPr>
          <p:nvPr/>
        </p:nvPicPr>
        <p:blipFill rotWithShape="1">
          <a:blip r:embed="rId3"/>
          <a:srcRect l="1150" r="1" b="1"/>
          <a:stretch/>
        </p:blipFill>
        <p:spPr>
          <a:xfrm>
            <a:off x="737128" y="2275888"/>
            <a:ext cx="4181713" cy="4067762"/>
          </a:xfrm>
          <a:prstGeom prst="roundRect">
            <a:avLst>
              <a:gd name="adj" fmla="val 1858"/>
            </a:avLst>
          </a:prstGeom>
          <a:effectLst>
            <a:outerShdw blurRad="50800" dist="50800" dir="5400000" algn="tl" rotWithShape="0">
              <a:srgbClr val="000000">
                <a:alpha val="43000"/>
              </a:srgbClr>
            </a:outerShdw>
          </a:effectLst>
        </p:spPr>
      </p:pic>
      <p:sp>
        <p:nvSpPr>
          <p:cNvPr id="3" name="Content Placeholder 2">
            <a:extLst>
              <a:ext uri="{FF2B5EF4-FFF2-40B4-BE49-F238E27FC236}">
                <a16:creationId xmlns:a16="http://schemas.microsoft.com/office/drawing/2014/main" id="{9E420D17-3C1B-C968-6E0F-4F1A6DB61C2F}"/>
              </a:ext>
            </a:extLst>
          </p:cNvPr>
          <p:cNvSpPr>
            <a:spLocks noGrp="1"/>
          </p:cNvSpPr>
          <p:nvPr>
            <p:ph idx="1"/>
          </p:nvPr>
        </p:nvSpPr>
        <p:spPr>
          <a:xfrm>
            <a:off x="5281448" y="2468032"/>
            <a:ext cx="6336556" cy="3875618"/>
          </a:xfrm>
        </p:spPr>
        <p:txBody>
          <a:bodyPr anchor="ctr">
            <a:normAutofit/>
          </a:bodyPr>
          <a:lstStyle/>
          <a:p>
            <a:r>
              <a:rPr lang="en-GB" sz="2000" dirty="0" err="1"/>
              <a:t>U.S</a:t>
            </a:r>
            <a:r>
              <a:rPr lang="en-GB" sz="2000" dirty="0"/>
              <a:t> government agency that enforces laws against workplace discrimination based on;</a:t>
            </a:r>
          </a:p>
          <a:p>
            <a:pPr lvl="1"/>
            <a:r>
              <a:rPr lang="en-GB" sz="1800" dirty="0"/>
              <a:t>race, </a:t>
            </a:r>
            <a:r>
              <a:rPr lang="en-GB" sz="1800" dirty="0" err="1"/>
              <a:t>color</a:t>
            </a:r>
            <a:r>
              <a:rPr lang="en-GB" sz="1800" dirty="0"/>
              <a:t>, religion, sex, pregnancy, national origin, age, disability, or genetic information.</a:t>
            </a:r>
          </a:p>
          <a:p>
            <a:r>
              <a:rPr lang="en-GB" sz="2000" dirty="0"/>
              <a:t>Covers employers with 15+ employees (20+ for age discrimination).</a:t>
            </a:r>
          </a:p>
          <a:p>
            <a:r>
              <a:rPr lang="en-GB" sz="2000" dirty="0"/>
              <a:t>Investigates charges, attempts to settle them, sues.</a:t>
            </a:r>
          </a:p>
          <a:p>
            <a:r>
              <a:rPr lang="en-GB" sz="2000" dirty="0"/>
              <a:t>Supports education and outreach programs.</a:t>
            </a:r>
            <a:endParaRPr lang="en-US" sz="2000" dirty="0"/>
          </a:p>
        </p:txBody>
      </p:sp>
    </p:spTree>
    <p:extLst>
      <p:ext uri="{BB962C8B-B14F-4D97-AF65-F5344CB8AC3E}">
        <p14:creationId xmlns:p14="http://schemas.microsoft.com/office/powerpoint/2010/main" val="4167819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EB042-A3FB-D085-2C3C-5D9258A4EBC0}"/>
              </a:ext>
            </a:extLst>
          </p:cNvPr>
          <p:cNvSpPr>
            <a:spLocks noGrp="1"/>
          </p:cNvSpPr>
          <p:nvPr>
            <p:ph type="title"/>
          </p:nvPr>
        </p:nvSpPr>
        <p:spPr/>
        <p:txBody>
          <a:bodyPr>
            <a:normAutofit/>
          </a:bodyPr>
          <a:lstStyle/>
          <a:p>
            <a:r>
              <a:rPr lang="en-GB" b="1" dirty="0">
                <a:solidFill>
                  <a:schemeClr val="bg1"/>
                </a:solidFill>
              </a:rPr>
              <a:t>Federal Laws Enforced by the EEOC</a:t>
            </a:r>
            <a:endParaRPr lang="en-US" b="1" dirty="0">
              <a:solidFill>
                <a:schemeClr val="bg1"/>
              </a:solidFill>
            </a:endParaRPr>
          </a:p>
        </p:txBody>
      </p:sp>
      <p:graphicFrame>
        <p:nvGraphicFramePr>
          <p:cNvPr id="5" name="Content Placeholder 2">
            <a:extLst>
              <a:ext uri="{FF2B5EF4-FFF2-40B4-BE49-F238E27FC236}">
                <a16:creationId xmlns:a16="http://schemas.microsoft.com/office/drawing/2014/main" id="{6DEA5A6A-EC92-C4E3-6680-3F23B78170FE}"/>
              </a:ext>
            </a:extLst>
          </p:cNvPr>
          <p:cNvGraphicFramePr>
            <a:graphicFrameLocks noGrp="1"/>
          </p:cNvGraphicFramePr>
          <p:nvPr>
            <p:ph idx="1"/>
            <p:extLst>
              <p:ext uri="{D42A27DB-BD31-4B8C-83A1-F6EECF244321}">
                <p14:modId xmlns:p14="http://schemas.microsoft.com/office/powerpoint/2010/main" val="830323004"/>
              </p:ext>
            </p:extLst>
          </p:nvPr>
        </p:nvGraphicFramePr>
        <p:xfrm>
          <a:off x="1154954" y="2603500"/>
          <a:ext cx="8825659" cy="341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8193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13E3D-8BBE-630C-C26A-EA501DDD90B9}"/>
              </a:ext>
            </a:extLst>
          </p:cNvPr>
          <p:cNvSpPr>
            <a:spLocks noGrp="1"/>
          </p:cNvSpPr>
          <p:nvPr>
            <p:ph type="title"/>
          </p:nvPr>
        </p:nvSpPr>
        <p:spPr/>
        <p:txBody>
          <a:bodyPr>
            <a:normAutofit/>
          </a:bodyPr>
          <a:lstStyle/>
          <a:p>
            <a:r>
              <a:rPr lang="en-GB" b="1" dirty="0">
                <a:solidFill>
                  <a:schemeClr val="bg1"/>
                </a:solidFill>
              </a:rPr>
              <a:t>Title VII of the Civil Rights Act of 1964</a:t>
            </a:r>
            <a:endParaRPr lang="en-US" b="1" dirty="0">
              <a:solidFill>
                <a:schemeClr val="bg1"/>
              </a:solidFill>
            </a:endParaRPr>
          </a:p>
        </p:txBody>
      </p:sp>
      <p:graphicFrame>
        <p:nvGraphicFramePr>
          <p:cNvPr id="20" name="Content Placeholder 2">
            <a:extLst>
              <a:ext uri="{FF2B5EF4-FFF2-40B4-BE49-F238E27FC236}">
                <a16:creationId xmlns:a16="http://schemas.microsoft.com/office/drawing/2014/main" id="{33D80F84-236E-6BAD-36ED-A4A9B9ABFEB8}"/>
              </a:ext>
            </a:extLst>
          </p:cNvPr>
          <p:cNvGraphicFramePr>
            <a:graphicFrameLocks noGrp="1"/>
          </p:cNvGraphicFramePr>
          <p:nvPr>
            <p:ph idx="1"/>
            <p:extLst>
              <p:ext uri="{D42A27DB-BD31-4B8C-83A1-F6EECF244321}">
                <p14:modId xmlns:p14="http://schemas.microsoft.com/office/powerpoint/2010/main" val="2059733098"/>
              </p:ext>
            </p:extLst>
          </p:nvPr>
        </p:nvGraphicFramePr>
        <p:xfrm>
          <a:off x="500064" y="2243138"/>
          <a:ext cx="7629524" cy="4457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5CAD1E6A-1564-69F0-4EEE-4C9C02584E49}"/>
              </a:ext>
            </a:extLst>
          </p:cNvPr>
          <p:cNvPicPr>
            <a:picLocks noChangeAspect="1"/>
          </p:cNvPicPr>
          <p:nvPr/>
        </p:nvPicPr>
        <p:blipFill>
          <a:blip r:embed="rId8"/>
          <a:stretch>
            <a:fillRect/>
          </a:stretch>
        </p:blipFill>
        <p:spPr>
          <a:xfrm>
            <a:off x="8540004" y="2351190"/>
            <a:ext cx="3151932" cy="4241595"/>
          </a:xfrm>
          <a:prstGeom prst="rect">
            <a:avLst/>
          </a:prstGeom>
        </p:spPr>
      </p:pic>
    </p:spTree>
    <p:extLst>
      <p:ext uri="{BB962C8B-B14F-4D97-AF65-F5344CB8AC3E}">
        <p14:creationId xmlns:p14="http://schemas.microsoft.com/office/powerpoint/2010/main" val="3758485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D3722-83ED-8760-6A8F-60546FB9C8FB}"/>
              </a:ext>
            </a:extLst>
          </p:cNvPr>
          <p:cNvSpPr>
            <a:spLocks noGrp="1"/>
          </p:cNvSpPr>
          <p:nvPr>
            <p:ph type="title"/>
          </p:nvPr>
        </p:nvSpPr>
        <p:spPr>
          <a:xfrm>
            <a:off x="1154954" y="973668"/>
            <a:ext cx="8761413" cy="706964"/>
          </a:xfrm>
        </p:spPr>
        <p:txBody>
          <a:bodyPr>
            <a:normAutofit/>
          </a:bodyPr>
          <a:lstStyle/>
          <a:p>
            <a:r>
              <a:rPr lang="en-US" b="1">
                <a:solidFill>
                  <a:schemeClr val="bg1"/>
                </a:solidFill>
              </a:rPr>
              <a:t>Pregnancy Discrimination Act (PDA)</a:t>
            </a:r>
            <a:endParaRPr lang="en-US" b="1" dirty="0">
              <a:solidFill>
                <a:schemeClr val="bg1"/>
              </a:solidFill>
            </a:endParaRPr>
          </a:p>
        </p:txBody>
      </p:sp>
      <p:graphicFrame>
        <p:nvGraphicFramePr>
          <p:cNvPr id="5" name="Content Placeholder 2">
            <a:extLst>
              <a:ext uri="{FF2B5EF4-FFF2-40B4-BE49-F238E27FC236}">
                <a16:creationId xmlns:a16="http://schemas.microsoft.com/office/drawing/2014/main" id="{46F79DD6-F80E-477B-FEDC-295C88AF4991}"/>
              </a:ext>
            </a:extLst>
          </p:cNvPr>
          <p:cNvGraphicFramePr>
            <a:graphicFrameLocks noGrp="1"/>
          </p:cNvGraphicFramePr>
          <p:nvPr>
            <p:ph idx="1"/>
            <p:extLst>
              <p:ext uri="{D42A27DB-BD31-4B8C-83A1-F6EECF244321}">
                <p14:modId xmlns:p14="http://schemas.microsoft.com/office/powerpoint/2010/main" val="1608145055"/>
              </p:ext>
            </p:extLst>
          </p:nvPr>
        </p:nvGraphicFramePr>
        <p:xfrm>
          <a:off x="471488" y="2200275"/>
          <a:ext cx="6486525" cy="4314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Does the PDA protect the Right to Get Pregnant? - James P. Tarquin, P.A.">
            <a:extLst>
              <a:ext uri="{FF2B5EF4-FFF2-40B4-BE49-F238E27FC236}">
                <a16:creationId xmlns:a16="http://schemas.microsoft.com/office/drawing/2014/main" id="{C0A549C9-69FA-58F7-5D8A-F2A0DB69E4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3751" y="2669645"/>
            <a:ext cx="4762499" cy="3214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180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023C3-9FF6-B073-B671-E89E98739C6A}"/>
              </a:ext>
            </a:extLst>
          </p:cNvPr>
          <p:cNvSpPr>
            <a:spLocks noGrp="1"/>
          </p:cNvSpPr>
          <p:nvPr>
            <p:ph type="title"/>
          </p:nvPr>
        </p:nvSpPr>
        <p:spPr/>
        <p:txBody>
          <a:bodyPr/>
          <a:lstStyle/>
          <a:p>
            <a:r>
              <a:rPr lang="en-GB" b="1" dirty="0">
                <a:solidFill>
                  <a:schemeClr val="bg1"/>
                </a:solidFill>
              </a:rPr>
              <a:t>Equal Pay Act of 1963 (EPA)</a:t>
            </a:r>
            <a:endParaRPr lang="en-US" b="1" dirty="0">
              <a:solidFill>
                <a:schemeClr val="bg1"/>
              </a:solidFill>
            </a:endParaRPr>
          </a:p>
        </p:txBody>
      </p:sp>
      <p:graphicFrame>
        <p:nvGraphicFramePr>
          <p:cNvPr id="6" name="Content Placeholder 2">
            <a:extLst>
              <a:ext uri="{FF2B5EF4-FFF2-40B4-BE49-F238E27FC236}">
                <a16:creationId xmlns:a16="http://schemas.microsoft.com/office/drawing/2014/main" id="{9511897A-80C2-EE01-502C-4F742681054C}"/>
              </a:ext>
            </a:extLst>
          </p:cNvPr>
          <p:cNvGraphicFramePr>
            <a:graphicFrameLocks noGrp="1"/>
          </p:cNvGraphicFramePr>
          <p:nvPr>
            <p:ph idx="1"/>
            <p:extLst>
              <p:ext uri="{D42A27DB-BD31-4B8C-83A1-F6EECF244321}">
                <p14:modId xmlns:p14="http://schemas.microsoft.com/office/powerpoint/2010/main" val="3867347748"/>
              </p:ext>
            </p:extLst>
          </p:nvPr>
        </p:nvGraphicFramePr>
        <p:xfrm>
          <a:off x="557214" y="2157413"/>
          <a:ext cx="6529386" cy="4329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30F65B32-D981-63A2-93D3-41F4EAA8BD59}"/>
              </a:ext>
            </a:extLst>
          </p:cNvPr>
          <p:cNvPicPr>
            <a:picLocks noChangeAspect="1"/>
          </p:cNvPicPr>
          <p:nvPr/>
        </p:nvPicPr>
        <p:blipFill>
          <a:blip r:embed="rId8"/>
          <a:stretch>
            <a:fillRect/>
          </a:stretch>
        </p:blipFill>
        <p:spPr>
          <a:xfrm>
            <a:off x="7272338" y="2581274"/>
            <a:ext cx="4898373" cy="3405189"/>
          </a:xfrm>
          <a:prstGeom prst="rect">
            <a:avLst/>
          </a:prstGeom>
        </p:spPr>
      </p:pic>
    </p:spTree>
    <p:extLst>
      <p:ext uri="{BB962C8B-B14F-4D97-AF65-F5344CB8AC3E}">
        <p14:creationId xmlns:p14="http://schemas.microsoft.com/office/powerpoint/2010/main" val="3806536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63CF5-D2FA-FC2C-2A60-4BAA772FF548}"/>
              </a:ext>
            </a:extLst>
          </p:cNvPr>
          <p:cNvSpPr>
            <a:spLocks noGrp="1"/>
          </p:cNvSpPr>
          <p:nvPr>
            <p:ph type="title"/>
          </p:nvPr>
        </p:nvSpPr>
        <p:spPr/>
        <p:txBody>
          <a:bodyPr>
            <a:normAutofit fontScale="90000"/>
          </a:bodyPr>
          <a:lstStyle/>
          <a:p>
            <a:r>
              <a:rPr lang="en-GB" b="1" dirty="0">
                <a:solidFill>
                  <a:schemeClr val="bg1"/>
                </a:solidFill>
              </a:rPr>
              <a:t>Title I of the Americans with Disabilities Act of 1990 (ADA)</a:t>
            </a:r>
            <a:endParaRPr lang="en-US" b="1" dirty="0">
              <a:solidFill>
                <a:schemeClr val="bg1"/>
              </a:solidFill>
            </a:endParaRPr>
          </a:p>
        </p:txBody>
      </p:sp>
      <p:graphicFrame>
        <p:nvGraphicFramePr>
          <p:cNvPr id="8" name="Content Placeholder 2">
            <a:extLst>
              <a:ext uri="{FF2B5EF4-FFF2-40B4-BE49-F238E27FC236}">
                <a16:creationId xmlns:a16="http://schemas.microsoft.com/office/drawing/2014/main" id="{B3342F2A-5546-4690-66DB-57846EE1A027}"/>
              </a:ext>
            </a:extLst>
          </p:cNvPr>
          <p:cNvGraphicFramePr>
            <a:graphicFrameLocks noGrp="1"/>
          </p:cNvGraphicFramePr>
          <p:nvPr>
            <p:ph idx="1"/>
            <p:extLst>
              <p:ext uri="{D42A27DB-BD31-4B8C-83A1-F6EECF244321}">
                <p14:modId xmlns:p14="http://schemas.microsoft.com/office/powerpoint/2010/main" val="1805057252"/>
              </p:ext>
            </p:extLst>
          </p:nvPr>
        </p:nvGraphicFramePr>
        <p:xfrm>
          <a:off x="526305" y="2028825"/>
          <a:ext cx="7088933" cy="437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65882BCE-67CF-D582-171C-CB4D3C3F4402}"/>
              </a:ext>
            </a:extLst>
          </p:cNvPr>
          <p:cNvPicPr>
            <a:picLocks noChangeAspect="1"/>
          </p:cNvPicPr>
          <p:nvPr/>
        </p:nvPicPr>
        <p:blipFill>
          <a:blip r:embed="rId8"/>
          <a:stretch>
            <a:fillRect/>
          </a:stretch>
        </p:blipFill>
        <p:spPr>
          <a:xfrm>
            <a:off x="7816103" y="2901949"/>
            <a:ext cx="4113959" cy="2366785"/>
          </a:xfrm>
          <a:prstGeom prst="rect">
            <a:avLst/>
          </a:prstGeom>
        </p:spPr>
      </p:pic>
    </p:spTree>
    <p:extLst>
      <p:ext uri="{BB962C8B-B14F-4D97-AF65-F5344CB8AC3E}">
        <p14:creationId xmlns:p14="http://schemas.microsoft.com/office/powerpoint/2010/main" val="1025372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3E084-55A7-B285-BA1C-4C8AF65598CE}"/>
              </a:ext>
            </a:extLst>
          </p:cNvPr>
          <p:cNvSpPr>
            <a:spLocks noGrp="1"/>
          </p:cNvSpPr>
          <p:nvPr>
            <p:ph type="title"/>
          </p:nvPr>
        </p:nvSpPr>
        <p:spPr>
          <a:xfrm>
            <a:off x="1154954" y="973668"/>
            <a:ext cx="8761413" cy="706964"/>
          </a:xfrm>
        </p:spPr>
        <p:txBody>
          <a:bodyPr>
            <a:normAutofit/>
          </a:bodyPr>
          <a:lstStyle/>
          <a:p>
            <a:pPr>
              <a:lnSpc>
                <a:spcPct val="90000"/>
              </a:lnSpc>
            </a:pPr>
            <a:r>
              <a:rPr lang="en-GB" sz="2500" b="1" dirty="0">
                <a:solidFill>
                  <a:schemeClr val="bg1"/>
                </a:solidFill>
              </a:rPr>
              <a:t>Genetic Information </a:t>
            </a:r>
            <a:r>
              <a:rPr lang="en-GB" sz="2500" b="1" dirty="0" err="1">
                <a:solidFill>
                  <a:schemeClr val="bg1"/>
                </a:solidFill>
              </a:rPr>
              <a:t>Nondiscrimination</a:t>
            </a:r>
            <a:r>
              <a:rPr lang="en-GB" sz="2500" b="1" dirty="0">
                <a:solidFill>
                  <a:schemeClr val="bg1"/>
                </a:solidFill>
              </a:rPr>
              <a:t> Act of 2008 (GINA)</a:t>
            </a:r>
            <a:endParaRPr lang="en-US" sz="2500" b="1" dirty="0">
              <a:solidFill>
                <a:schemeClr val="bg1"/>
              </a:solidFill>
            </a:endParaRPr>
          </a:p>
        </p:txBody>
      </p:sp>
      <p:pic>
        <p:nvPicPr>
          <p:cNvPr id="6" name="Picture 5" descr="A magnifying glass and dna strand&#10;&#10;Description automatically generated">
            <a:extLst>
              <a:ext uri="{FF2B5EF4-FFF2-40B4-BE49-F238E27FC236}">
                <a16:creationId xmlns:a16="http://schemas.microsoft.com/office/drawing/2014/main" id="{159D9B13-2B6E-545B-7AC9-099B77908692}"/>
              </a:ext>
            </a:extLst>
          </p:cNvPr>
          <p:cNvPicPr>
            <a:picLocks noChangeAspect="1"/>
          </p:cNvPicPr>
          <p:nvPr/>
        </p:nvPicPr>
        <p:blipFill rotWithShape="1">
          <a:blip r:embed="rId3"/>
          <a:srcRect r="4" b="5883"/>
          <a:stretch/>
        </p:blipFill>
        <p:spPr>
          <a:xfrm>
            <a:off x="451380" y="2588095"/>
            <a:ext cx="4669536" cy="3296237"/>
          </a:xfrm>
          <a:prstGeom prst="roundRect">
            <a:avLst>
              <a:gd name="adj" fmla="val 1858"/>
            </a:avLst>
          </a:prstGeom>
          <a:effectLst>
            <a:outerShdw blurRad="50800" dist="50800" dir="5400000" algn="tl" rotWithShape="0">
              <a:srgbClr val="000000">
                <a:alpha val="43000"/>
              </a:srgbClr>
            </a:outerShdw>
          </a:effectLst>
        </p:spPr>
      </p:pic>
      <p:sp>
        <p:nvSpPr>
          <p:cNvPr id="3" name="Content Placeholder 2">
            <a:extLst>
              <a:ext uri="{FF2B5EF4-FFF2-40B4-BE49-F238E27FC236}">
                <a16:creationId xmlns:a16="http://schemas.microsoft.com/office/drawing/2014/main" id="{A7E7E842-D18F-133D-2825-CF4AF7F3898D}"/>
              </a:ext>
            </a:extLst>
          </p:cNvPr>
          <p:cNvSpPr>
            <a:spLocks noGrp="1"/>
          </p:cNvSpPr>
          <p:nvPr>
            <p:ph idx="1"/>
          </p:nvPr>
        </p:nvSpPr>
        <p:spPr>
          <a:xfrm>
            <a:off x="5586413" y="2261601"/>
            <a:ext cx="6154207" cy="4267787"/>
          </a:xfrm>
        </p:spPr>
        <p:txBody>
          <a:bodyPr anchor="ctr">
            <a:normAutofit/>
          </a:bodyPr>
          <a:lstStyle/>
          <a:p>
            <a:pPr marL="0" indent="0">
              <a:lnSpc>
                <a:spcPct val="90000"/>
              </a:lnSpc>
              <a:buNone/>
            </a:pPr>
            <a:r>
              <a:rPr lang="en-GB" sz="1600" b="0" i="0" dirty="0">
                <a:effectLst/>
              </a:rPr>
              <a:t>Purpose </a:t>
            </a:r>
          </a:p>
          <a:p>
            <a:pPr lvl="1">
              <a:lnSpc>
                <a:spcPct val="90000"/>
              </a:lnSpc>
              <a:buFont typeface="Arial" panose="020B0604020202020204" pitchFamily="34" charset="0"/>
              <a:buChar char="•"/>
            </a:pPr>
            <a:r>
              <a:rPr lang="en-GB" b="0" i="0" dirty="0">
                <a:effectLst/>
              </a:rPr>
              <a:t>Prohibits discrimination based on genetic information</a:t>
            </a:r>
          </a:p>
          <a:p>
            <a:pPr marL="742950" lvl="1" indent="-285750">
              <a:lnSpc>
                <a:spcPct val="90000"/>
              </a:lnSpc>
              <a:buFont typeface="Arial" panose="020B0604020202020204" pitchFamily="34" charset="0"/>
              <a:buChar char="•"/>
            </a:pPr>
            <a:r>
              <a:rPr lang="en-GB" b="0" i="0" dirty="0">
                <a:effectLst/>
              </a:rPr>
              <a:t>Protects genetic tests, family medical history, and related information</a:t>
            </a:r>
          </a:p>
          <a:p>
            <a:pPr marL="742950" lvl="1" indent="-285750">
              <a:lnSpc>
                <a:spcPct val="90000"/>
              </a:lnSpc>
              <a:buFont typeface="Arial" panose="020B0604020202020204" pitchFamily="34" charset="0"/>
              <a:buChar char="•"/>
            </a:pPr>
            <a:r>
              <a:rPr lang="en-GB" b="0" i="0" dirty="0">
                <a:effectLst/>
              </a:rPr>
              <a:t>Limits employer's ability to request, require, or purchase genetic information</a:t>
            </a:r>
          </a:p>
          <a:p>
            <a:pPr marL="742950" lvl="1" indent="-285750">
              <a:lnSpc>
                <a:spcPct val="90000"/>
              </a:lnSpc>
              <a:buFont typeface="Arial" panose="020B0604020202020204" pitchFamily="34" charset="0"/>
              <a:buChar char="•"/>
            </a:pPr>
            <a:r>
              <a:rPr lang="en-GB" b="0" i="0" dirty="0">
                <a:effectLst/>
              </a:rPr>
              <a:t>Prohibits retaliation against individuals opposing genetic discrimination</a:t>
            </a:r>
          </a:p>
          <a:p>
            <a:pPr marL="0" indent="0">
              <a:lnSpc>
                <a:spcPct val="90000"/>
              </a:lnSpc>
              <a:buNone/>
            </a:pPr>
            <a:r>
              <a:rPr lang="en-GB" sz="1600" b="0" i="0" dirty="0">
                <a:effectLst/>
              </a:rPr>
              <a:t>Relevance</a:t>
            </a:r>
          </a:p>
          <a:p>
            <a:pPr marL="742950" lvl="1" indent="-285750">
              <a:lnSpc>
                <a:spcPct val="90000"/>
              </a:lnSpc>
              <a:buFont typeface="Arial" panose="020B0604020202020204" pitchFamily="34" charset="0"/>
              <a:buChar char="•"/>
            </a:pPr>
            <a:r>
              <a:rPr lang="en-GB" b="0" i="0" dirty="0">
                <a:effectLst/>
              </a:rPr>
              <a:t>Protects individuals from discrimination as genetic testing becomes more common</a:t>
            </a:r>
          </a:p>
          <a:p>
            <a:pPr marL="742950" lvl="1" indent="-285750">
              <a:lnSpc>
                <a:spcPct val="90000"/>
              </a:lnSpc>
              <a:buFont typeface="Arial" panose="020B0604020202020204" pitchFamily="34" charset="0"/>
              <a:buChar char="•"/>
            </a:pPr>
            <a:r>
              <a:rPr lang="en-GB" b="0" i="0" dirty="0">
                <a:effectLst/>
              </a:rPr>
              <a:t>Ensures privacy and autonomy over genetic information for medical purposes</a:t>
            </a:r>
          </a:p>
          <a:p>
            <a:pPr>
              <a:lnSpc>
                <a:spcPct val="90000"/>
              </a:lnSpc>
            </a:pPr>
            <a:endParaRPr lang="en-US" sz="1600" dirty="0"/>
          </a:p>
        </p:txBody>
      </p:sp>
    </p:spTree>
    <p:extLst>
      <p:ext uri="{BB962C8B-B14F-4D97-AF65-F5344CB8AC3E}">
        <p14:creationId xmlns:p14="http://schemas.microsoft.com/office/powerpoint/2010/main" val="1014501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3EF4D6-026A-4D52-B916-967329EE3F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7"/>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5">
            <a:extLst>
              <a:ext uri="{FF2B5EF4-FFF2-40B4-BE49-F238E27FC236}">
                <a16:creationId xmlns:a16="http://schemas.microsoft.com/office/drawing/2014/main" id="{4DB4846F-6AA5-4DB3-9581-D95F22BD5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en-US" dirty="0"/>
          </a:p>
        </p:txBody>
      </p:sp>
      <p:sp>
        <p:nvSpPr>
          <p:cNvPr id="12" name="Freeform: Shape 11">
            <a:extLst>
              <a:ext uri="{FF2B5EF4-FFF2-40B4-BE49-F238E27FC236}">
                <a16:creationId xmlns:a16="http://schemas.microsoft.com/office/drawing/2014/main" id="{D54EC22E-2292-4292-A80B-E81DF64BF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80041"/>
            <a:ext cx="12192000" cy="5077959"/>
          </a:xfrm>
          <a:custGeom>
            <a:avLst/>
            <a:gdLst>
              <a:gd name="connsiteX0" fmla="*/ 12192000 w 12192000"/>
              <a:gd name="connsiteY0" fmla="*/ 0 h 5077959"/>
              <a:gd name="connsiteX1" fmla="*/ 12192000 w 12192000"/>
              <a:gd name="connsiteY1" fmla="*/ 1972152 h 5077959"/>
              <a:gd name="connsiteX2" fmla="*/ 12192000 w 12192000"/>
              <a:gd name="connsiteY2" fmla="*/ 2361342 h 5077959"/>
              <a:gd name="connsiteX3" fmla="*/ 12192000 w 12192000"/>
              <a:gd name="connsiteY3" fmla="*/ 5077959 h 5077959"/>
              <a:gd name="connsiteX4" fmla="*/ 0 w 12192000"/>
              <a:gd name="connsiteY4" fmla="*/ 5077959 h 5077959"/>
              <a:gd name="connsiteX5" fmla="*/ 0 w 12192000"/>
              <a:gd name="connsiteY5" fmla="*/ 2361342 h 5077959"/>
              <a:gd name="connsiteX6" fmla="*/ 0 w 12192000"/>
              <a:gd name="connsiteY6" fmla="*/ 1972152 h 5077959"/>
              <a:gd name="connsiteX7" fmla="*/ 0 w 12192000"/>
              <a:gd name="connsiteY7" fmla="*/ 12515 h 5077959"/>
              <a:gd name="connsiteX8" fmla="*/ 108623 w 12192000"/>
              <a:gd name="connsiteY8" fmla="*/ 29540 h 5077959"/>
              <a:gd name="connsiteX9" fmla="*/ 300195 w 12192000"/>
              <a:gd name="connsiteY9" fmla="*/ 56163 h 5077959"/>
              <a:gd name="connsiteX10" fmla="*/ 527528 w 12192000"/>
              <a:gd name="connsiteY10" fmla="*/ 88041 h 5077959"/>
              <a:gd name="connsiteX11" fmla="*/ 779127 w 12192000"/>
              <a:gd name="connsiteY11" fmla="*/ 121671 h 5077959"/>
              <a:gd name="connsiteX12" fmla="*/ 1062654 w 12192000"/>
              <a:gd name="connsiteY12" fmla="*/ 157052 h 5077959"/>
              <a:gd name="connsiteX13" fmla="*/ 1371726 w 12192000"/>
              <a:gd name="connsiteY13" fmla="*/ 194535 h 5077959"/>
              <a:gd name="connsiteX14" fmla="*/ 1707616 w 12192000"/>
              <a:gd name="connsiteY14" fmla="*/ 232018 h 5077959"/>
              <a:gd name="connsiteX15" fmla="*/ 2065219 w 12192000"/>
              <a:gd name="connsiteY15" fmla="*/ 270201 h 5077959"/>
              <a:gd name="connsiteX16" fmla="*/ 2450918 w 12192000"/>
              <a:gd name="connsiteY16" fmla="*/ 305583 h 5077959"/>
              <a:gd name="connsiteX17" fmla="*/ 2854496 w 12192000"/>
              <a:gd name="connsiteY17" fmla="*/ 339562 h 5077959"/>
              <a:gd name="connsiteX18" fmla="*/ 3281065 w 12192000"/>
              <a:gd name="connsiteY18" fmla="*/ 370390 h 5077959"/>
              <a:gd name="connsiteX19" fmla="*/ 3725514 w 12192000"/>
              <a:gd name="connsiteY19" fmla="*/ 399815 h 5077959"/>
              <a:gd name="connsiteX20" fmla="*/ 4189119 w 12192000"/>
              <a:gd name="connsiteY20" fmla="*/ 427490 h 5077959"/>
              <a:gd name="connsiteX21" fmla="*/ 4426671 w 12192000"/>
              <a:gd name="connsiteY21" fmla="*/ 437298 h 5077959"/>
              <a:gd name="connsiteX22" fmla="*/ 4669330 w 12192000"/>
              <a:gd name="connsiteY22" fmla="*/ 448158 h 5077959"/>
              <a:gd name="connsiteX23" fmla="*/ 4915819 w 12192000"/>
              <a:gd name="connsiteY23" fmla="*/ 458317 h 5077959"/>
              <a:gd name="connsiteX24" fmla="*/ 5163586 w 12192000"/>
              <a:gd name="connsiteY24" fmla="*/ 464973 h 5077959"/>
              <a:gd name="connsiteX25" fmla="*/ 5416461 w 12192000"/>
              <a:gd name="connsiteY25" fmla="*/ 470928 h 5077959"/>
              <a:gd name="connsiteX26" fmla="*/ 5671892 w 12192000"/>
              <a:gd name="connsiteY26" fmla="*/ 477234 h 5077959"/>
              <a:gd name="connsiteX27" fmla="*/ 5932430 w 12192000"/>
              <a:gd name="connsiteY27" fmla="*/ 481437 h 5077959"/>
              <a:gd name="connsiteX28" fmla="*/ 6195523 w 12192000"/>
              <a:gd name="connsiteY28" fmla="*/ 481437 h 5077959"/>
              <a:gd name="connsiteX29" fmla="*/ 6461170 w 12192000"/>
              <a:gd name="connsiteY29" fmla="*/ 483539 h 5077959"/>
              <a:gd name="connsiteX30" fmla="*/ 6729372 w 12192000"/>
              <a:gd name="connsiteY30" fmla="*/ 481437 h 5077959"/>
              <a:gd name="connsiteX31" fmla="*/ 7001406 w 12192000"/>
              <a:gd name="connsiteY31" fmla="*/ 477234 h 5077959"/>
              <a:gd name="connsiteX32" fmla="*/ 7273439 w 12192000"/>
              <a:gd name="connsiteY32" fmla="*/ 473380 h 5077959"/>
              <a:gd name="connsiteX33" fmla="*/ 7549303 w 12192000"/>
              <a:gd name="connsiteY33" fmla="*/ 464973 h 5077959"/>
              <a:gd name="connsiteX34" fmla="*/ 7827722 w 12192000"/>
              <a:gd name="connsiteY34" fmla="*/ 456215 h 5077959"/>
              <a:gd name="connsiteX35" fmla="*/ 8106140 w 12192000"/>
              <a:gd name="connsiteY35" fmla="*/ 446056 h 5077959"/>
              <a:gd name="connsiteX36" fmla="*/ 8387114 w 12192000"/>
              <a:gd name="connsiteY36" fmla="*/ 431694 h 5077959"/>
              <a:gd name="connsiteX37" fmla="*/ 8670640 w 12192000"/>
              <a:gd name="connsiteY37" fmla="*/ 414528 h 5077959"/>
              <a:gd name="connsiteX38" fmla="*/ 8955446 w 12192000"/>
              <a:gd name="connsiteY38" fmla="*/ 398064 h 5077959"/>
              <a:gd name="connsiteX39" fmla="*/ 9240250 w 12192000"/>
              <a:gd name="connsiteY39" fmla="*/ 377045 h 5077959"/>
              <a:gd name="connsiteX40" fmla="*/ 9528886 w 12192000"/>
              <a:gd name="connsiteY40" fmla="*/ 351823 h 5077959"/>
              <a:gd name="connsiteX41" fmla="*/ 9813691 w 12192000"/>
              <a:gd name="connsiteY41" fmla="*/ 326601 h 5077959"/>
              <a:gd name="connsiteX42" fmla="*/ 10103603 w 12192000"/>
              <a:gd name="connsiteY42" fmla="*/ 297525 h 5077959"/>
              <a:gd name="connsiteX43" fmla="*/ 10394794 w 12192000"/>
              <a:gd name="connsiteY43" fmla="*/ 265647 h 5077959"/>
              <a:gd name="connsiteX44" fmla="*/ 10682153 w 12192000"/>
              <a:gd name="connsiteY44" fmla="*/ 232018 h 5077959"/>
              <a:gd name="connsiteX45" fmla="*/ 10973344 w 12192000"/>
              <a:gd name="connsiteY45" fmla="*/ 192783 h 5077959"/>
              <a:gd name="connsiteX46" fmla="*/ 11263257 w 12192000"/>
              <a:gd name="connsiteY46" fmla="*/ 150746 h 5077959"/>
              <a:gd name="connsiteX47" fmla="*/ 11554448 w 12192000"/>
              <a:gd name="connsiteY47" fmla="*/ 109060 h 5077959"/>
              <a:gd name="connsiteX48" fmla="*/ 11844360 w 12192000"/>
              <a:gd name="connsiteY48" fmla="*/ 60367 h 5077959"/>
              <a:gd name="connsiteX49" fmla="*/ 12132996 w 12192000"/>
              <a:gd name="connsiteY49" fmla="*/ 10623 h 507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192000" h="5077959">
                <a:moveTo>
                  <a:pt x="12192000" y="0"/>
                </a:moveTo>
                <a:lnTo>
                  <a:pt x="12192000" y="1972152"/>
                </a:lnTo>
                <a:lnTo>
                  <a:pt x="12192000" y="2361342"/>
                </a:lnTo>
                <a:lnTo>
                  <a:pt x="12192000" y="5077959"/>
                </a:lnTo>
                <a:lnTo>
                  <a:pt x="0" y="5077959"/>
                </a:lnTo>
                <a:lnTo>
                  <a:pt x="0" y="2361342"/>
                </a:lnTo>
                <a:lnTo>
                  <a:pt x="0" y="1972152"/>
                </a:lnTo>
                <a:lnTo>
                  <a:pt x="0" y="12515"/>
                </a:lnTo>
                <a:lnTo>
                  <a:pt x="108623" y="29540"/>
                </a:lnTo>
                <a:lnTo>
                  <a:pt x="300195" y="56163"/>
                </a:lnTo>
                <a:lnTo>
                  <a:pt x="527528" y="88041"/>
                </a:lnTo>
                <a:lnTo>
                  <a:pt x="779127" y="121671"/>
                </a:lnTo>
                <a:lnTo>
                  <a:pt x="1062654" y="157052"/>
                </a:lnTo>
                <a:lnTo>
                  <a:pt x="1371726" y="194535"/>
                </a:lnTo>
                <a:lnTo>
                  <a:pt x="1707616" y="232018"/>
                </a:lnTo>
                <a:lnTo>
                  <a:pt x="2065219" y="270201"/>
                </a:lnTo>
                <a:lnTo>
                  <a:pt x="2450918" y="305583"/>
                </a:lnTo>
                <a:lnTo>
                  <a:pt x="2854496" y="339562"/>
                </a:lnTo>
                <a:lnTo>
                  <a:pt x="3281065" y="370390"/>
                </a:lnTo>
                <a:lnTo>
                  <a:pt x="3725514" y="399815"/>
                </a:lnTo>
                <a:lnTo>
                  <a:pt x="4189119" y="427490"/>
                </a:lnTo>
                <a:lnTo>
                  <a:pt x="4426671" y="437298"/>
                </a:lnTo>
                <a:lnTo>
                  <a:pt x="4669330" y="448158"/>
                </a:lnTo>
                <a:lnTo>
                  <a:pt x="4915819" y="458317"/>
                </a:lnTo>
                <a:lnTo>
                  <a:pt x="5163586" y="464973"/>
                </a:lnTo>
                <a:lnTo>
                  <a:pt x="5416461" y="470928"/>
                </a:lnTo>
                <a:lnTo>
                  <a:pt x="5671892" y="477234"/>
                </a:lnTo>
                <a:lnTo>
                  <a:pt x="5932430" y="481437"/>
                </a:lnTo>
                <a:lnTo>
                  <a:pt x="6195523" y="481437"/>
                </a:lnTo>
                <a:lnTo>
                  <a:pt x="6461170" y="483539"/>
                </a:lnTo>
                <a:lnTo>
                  <a:pt x="6729372" y="481437"/>
                </a:lnTo>
                <a:lnTo>
                  <a:pt x="7001406" y="477234"/>
                </a:lnTo>
                <a:lnTo>
                  <a:pt x="7273439" y="473380"/>
                </a:lnTo>
                <a:lnTo>
                  <a:pt x="7549303" y="464973"/>
                </a:lnTo>
                <a:lnTo>
                  <a:pt x="7827722" y="456215"/>
                </a:lnTo>
                <a:lnTo>
                  <a:pt x="8106140" y="446056"/>
                </a:lnTo>
                <a:lnTo>
                  <a:pt x="8387114" y="431694"/>
                </a:lnTo>
                <a:lnTo>
                  <a:pt x="8670640" y="414528"/>
                </a:lnTo>
                <a:lnTo>
                  <a:pt x="8955446" y="398064"/>
                </a:lnTo>
                <a:lnTo>
                  <a:pt x="9240250" y="377045"/>
                </a:lnTo>
                <a:lnTo>
                  <a:pt x="9528886" y="351823"/>
                </a:lnTo>
                <a:lnTo>
                  <a:pt x="9813691" y="326601"/>
                </a:lnTo>
                <a:lnTo>
                  <a:pt x="10103603" y="297525"/>
                </a:lnTo>
                <a:lnTo>
                  <a:pt x="10394794" y="265647"/>
                </a:lnTo>
                <a:lnTo>
                  <a:pt x="10682153" y="232018"/>
                </a:lnTo>
                <a:lnTo>
                  <a:pt x="10973344" y="192783"/>
                </a:lnTo>
                <a:lnTo>
                  <a:pt x="11263257" y="150746"/>
                </a:lnTo>
                <a:lnTo>
                  <a:pt x="11554448" y="109060"/>
                </a:lnTo>
                <a:lnTo>
                  <a:pt x="11844360" y="60367"/>
                </a:lnTo>
                <a:lnTo>
                  <a:pt x="12132996" y="10623"/>
                </a:lnTo>
                <a:close/>
              </a:path>
            </a:pathLst>
          </a:custGeom>
          <a:solidFill>
            <a:srgbClr val="FFFFFF"/>
          </a:solid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grpSp>
        <p:nvGrpSpPr>
          <p:cNvPr id="14" name="Group 13">
            <a:extLst>
              <a:ext uri="{FF2B5EF4-FFF2-40B4-BE49-F238E27FC236}">
                <a16:creationId xmlns:a16="http://schemas.microsoft.com/office/drawing/2014/main" id="{992A2039-50D4-4D49-A79F-C82A1D9131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a:solidFill>
            <a:srgbClr val="FFFFFF"/>
          </a:solidFill>
        </p:grpSpPr>
        <p:sp>
          <p:nvSpPr>
            <p:cNvPr id="15" name="Rectangle 14">
              <a:extLst>
                <a:ext uri="{FF2B5EF4-FFF2-40B4-BE49-F238E27FC236}">
                  <a16:creationId xmlns:a16="http://schemas.microsoft.com/office/drawing/2014/main" id="{CC1C7165-8A3A-44EB-88D0-4EFA36A004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6" name="Freeform 5">
              <a:extLst>
                <a:ext uri="{FF2B5EF4-FFF2-40B4-BE49-F238E27FC236}">
                  <a16:creationId xmlns:a16="http://schemas.microsoft.com/office/drawing/2014/main" id="{A1081473-BB93-49A4-B605-4E2053739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ln>
              <a:noFill/>
            </a:ln>
          </p:spPr>
          <p:txBody>
            <a:bodyPr/>
            <a:lstStyle/>
            <a:p>
              <a:endParaRPr lang="en-US"/>
            </a:p>
          </p:txBody>
        </p:sp>
      </p:grpSp>
      <p:sp>
        <p:nvSpPr>
          <p:cNvPr id="2" name="Title 1">
            <a:extLst>
              <a:ext uri="{FF2B5EF4-FFF2-40B4-BE49-F238E27FC236}">
                <a16:creationId xmlns:a16="http://schemas.microsoft.com/office/drawing/2014/main" id="{E5590CF9-842A-5F7E-65D1-2E6B82D28704}"/>
              </a:ext>
            </a:extLst>
          </p:cNvPr>
          <p:cNvSpPr>
            <a:spLocks noGrp="1"/>
          </p:cNvSpPr>
          <p:nvPr>
            <p:ph type="title"/>
          </p:nvPr>
        </p:nvSpPr>
        <p:spPr>
          <a:xfrm>
            <a:off x="1154954" y="838200"/>
            <a:ext cx="8761413" cy="977900"/>
          </a:xfrm>
        </p:spPr>
        <p:txBody>
          <a:bodyPr>
            <a:normAutofit/>
          </a:bodyPr>
          <a:lstStyle/>
          <a:p>
            <a:r>
              <a:rPr lang="en-US">
                <a:solidFill>
                  <a:srgbClr val="FFFFFF"/>
                </a:solidFill>
              </a:rPr>
              <a:t>References</a:t>
            </a:r>
          </a:p>
        </p:txBody>
      </p:sp>
      <p:sp>
        <p:nvSpPr>
          <p:cNvPr id="3" name="Content Placeholder 2">
            <a:extLst>
              <a:ext uri="{FF2B5EF4-FFF2-40B4-BE49-F238E27FC236}">
                <a16:creationId xmlns:a16="http://schemas.microsoft.com/office/drawing/2014/main" id="{A8D13E1C-6769-00CA-D483-01812722CA36}"/>
              </a:ext>
            </a:extLst>
          </p:cNvPr>
          <p:cNvSpPr>
            <a:spLocks noGrp="1"/>
          </p:cNvSpPr>
          <p:nvPr>
            <p:ph idx="1"/>
          </p:nvPr>
        </p:nvSpPr>
        <p:spPr>
          <a:xfrm>
            <a:off x="642939" y="2228849"/>
            <a:ext cx="10658474" cy="4486275"/>
          </a:xfrm>
        </p:spPr>
        <p:txBody>
          <a:bodyPr>
            <a:normAutofit/>
          </a:bodyPr>
          <a:lstStyle/>
          <a:p>
            <a:pPr marL="457200" marR="0" indent="-457200">
              <a:lnSpc>
                <a:spcPct val="90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Act, C. R. (1964). Title VII of the Civil Rights Act of 1964. </a:t>
            </a:r>
            <a:r>
              <a:rPr lang="en-US" sz="1600" i="1" kern="100" dirty="0">
                <a:effectLst/>
                <a:latin typeface="Times New Roman" panose="02020603050405020304" pitchFamily="18" charset="0"/>
                <a:ea typeface="Calibri" panose="020F0502020204030204" pitchFamily="34" charset="0"/>
                <a:cs typeface="Times New Roman" panose="02020603050405020304" pitchFamily="18" charset="0"/>
              </a:rPr>
              <a:t>Retrieved October</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i="1" kern="100" dirty="0">
                <a:effectLst/>
                <a:latin typeface="Times New Roman" panose="02020603050405020304" pitchFamily="18" charset="0"/>
                <a:ea typeface="Calibri" panose="020F0502020204030204" pitchFamily="34" charset="0"/>
                <a:cs typeface="Times New Roman" panose="02020603050405020304" pitchFamily="18" charset="0"/>
              </a:rPr>
              <a:t>21</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2005.</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90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Bailey, M. J.,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Helgerman</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T. E., &amp; Stuart, B. A. (2023). How the 1963 Equal Pay Act and 1964 Civil Rights Act Shaped the Gender Gap in Pay (No.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w31332</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National Bureau of Economic Research. </a:t>
            </a:r>
            <a:r>
              <a:rPr lang="en-US" sz="1600" u="sng" kern="100" dirty="0">
                <a:effectLst/>
                <a:latin typeface="Times New Roman" panose="02020603050405020304" pitchFamily="18" charset="0"/>
                <a:ea typeface="Calibri" panose="020F0502020204030204" pitchFamily="34" charset="0"/>
                <a:cs typeface="Times New Roman" panose="02020603050405020304" pitchFamily="18" charset="0"/>
                <a:hlinkClick r:id="rId3"/>
              </a:rPr>
              <a:t>https://www.nber.org/papers/w31332</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90000"/>
              </a:lnSpc>
              <a:spcBef>
                <a:spcPts val="0"/>
              </a:spcBef>
              <a:spcAft>
                <a:spcPts val="800"/>
              </a:spcAft>
            </a:pP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Blanck</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P. (2023). On the importance of the Americans with Disabilities Act at 30. </a:t>
            </a:r>
            <a:r>
              <a:rPr lang="en-US" sz="1600" i="1" kern="100" dirty="0">
                <a:effectLst/>
                <a:latin typeface="Times New Roman" panose="02020603050405020304" pitchFamily="18" charset="0"/>
                <a:ea typeface="Calibri" panose="020F0502020204030204" pitchFamily="34" charset="0"/>
                <a:cs typeface="Times New Roman" panose="02020603050405020304" pitchFamily="18" charset="0"/>
              </a:rPr>
              <a:t>Journal of Disability Policy Studies</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i="1" kern="100" dirty="0">
                <a:effectLst/>
                <a:latin typeface="Times New Roman" panose="02020603050405020304" pitchFamily="18" charset="0"/>
                <a:ea typeface="Calibri" panose="020F0502020204030204" pitchFamily="34" charset="0"/>
                <a:cs typeface="Times New Roman" panose="02020603050405020304" pitchFamily="18" charset="0"/>
              </a:rPr>
              <a:t>34</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(3), 176-198.</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90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EEPC (2015). Equal Employment Practices Commission. </a:t>
            </a:r>
            <a:r>
              <a:rPr lang="en-US" sz="1600" u="sng" kern="100" dirty="0">
                <a:effectLst/>
                <a:latin typeface="Times New Roman" panose="02020603050405020304" pitchFamily="18" charset="0"/>
                <a:ea typeface="Calibri" panose="020F0502020204030204" pitchFamily="34" charset="0"/>
                <a:cs typeface="Times New Roman" panose="02020603050405020304" pitchFamily="18" charset="0"/>
                <a:hlinkClick r:id="rId4"/>
              </a:rPr>
              <a:t>https://www.nyc.gov/site/eepc/index.page</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90000"/>
              </a:lnSpc>
              <a:spcBef>
                <a:spcPts val="0"/>
              </a:spcBef>
              <a:spcAft>
                <a:spcPts val="800"/>
              </a:spcAft>
            </a:pP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Lenartz</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 Scherer, A. M., Uhlmann, W. R., Suter, S. M., Hartley, C. A., &amp; Prince, A. E. (2021). The persistent lack of knowledge and misunderstanding of the Genetic Information Nondiscrimination Act (GINA) more than a decade after passage. </a:t>
            </a:r>
            <a:r>
              <a:rPr lang="en-US" sz="1600" i="1" kern="100" dirty="0">
                <a:effectLst/>
                <a:latin typeface="Times New Roman" panose="02020603050405020304" pitchFamily="18" charset="0"/>
                <a:ea typeface="Calibri" panose="020F0502020204030204" pitchFamily="34" charset="0"/>
                <a:cs typeface="Times New Roman" panose="02020603050405020304" pitchFamily="18" charset="0"/>
              </a:rPr>
              <a:t>Genetics in medicine</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i="1" kern="100" dirty="0">
                <a:effectLst/>
                <a:latin typeface="Times New Roman" panose="02020603050405020304" pitchFamily="18" charset="0"/>
                <a:ea typeface="Calibri" panose="020F0502020204030204" pitchFamily="34" charset="0"/>
                <a:cs typeface="Times New Roman" panose="02020603050405020304" pitchFamily="18" charset="0"/>
              </a:rPr>
              <a:t>23</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(12), 2324-2334. </a:t>
            </a:r>
            <a:r>
              <a:rPr lang="en-US" sz="1600" u="sng" kern="100" dirty="0">
                <a:effectLst/>
                <a:latin typeface="Times New Roman" panose="02020603050405020304" pitchFamily="18" charset="0"/>
                <a:ea typeface="Calibri" panose="020F0502020204030204" pitchFamily="34" charset="0"/>
                <a:cs typeface="Times New Roman" panose="02020603050405020304" pitchFamily="18" charset="0"/>
                <a:hlinkClick r:id="rId5"/>
              </a:rPr>
              <a:t>https://doi.org/10.1038/s41436-021-01268-w</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90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McCann, C., &amp;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Tomaskovic-Devey</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D. (2021). Pregnancy Discrimination at Work. </a:t>
            </a:r>
            <a:r>
              <a:rPr lang="en-US" sz="1600" u="sng" kern="100" dirty="0">
                <a:effectLst/>
                <a:latin typeface="Times New Roman" panose="02020603050405020304" pitchFamily="18" charset="0"/>
                <a:ea typeface="Calibri" panose="020F0502020204030204" pitchFamily="34" charset="0"/>
                <a:cs typeface="Times New Roman" panose="02020603050405020304" pitchFamily="18" charset="0"/>
                <a:hlinkClick r:id="rId6"/>
              </a:rPr>
              <a:t>https://www.umass.edu/employmentequity/sites/default/files/Pregnancy%20Discrimination%20at%20Work.pdf</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90000"/>
              </a:lnSpc>
              <a:spcBef>
                <a:spcPts val="0"/>
              </a:spcBef>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Murphy, K. L. (2020). Civil rights laws: Americans with Disabilities Act of 1990 and section 504 of the Rehabilitation Act of 1973: IA v. Seguin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indep</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sch. dist. 881 F. supp.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2d</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770. </a:t>
            </a:r>
            <a:r>
              <a:rPr lang="en-US" sz="1600" i="1" kern="100" dirty="0">
                <a:effectLst/>
                <a:latin typeface="Times New Roman" panose="02020603050405020304" pitchFamily="18" charset="0"/>
                <a:ea typeface="Calibri" panose="020F0502020204030204" pitchFamily="34" charset="0"/>
                <a:cs typeface="Times New Roman" panose="02020603050405020304" pitchFamily="18" charset="0"/>
              </a:rPr>
              <a:t>Journal of Physical Education, Recreation &amp; Dance</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i="1" kern="100" dirty="0">
                <a:effectLst/>
                <a:latin typeface="Times New Roman" panose="02020603050405020304" pitchFamily="18" charset="0"/>
                <a:ea typeface="Calibri" panose="020F0502020204030204" pitchFamily="34" charset="0"/>
                <a:cs typeface="Times New Roman" panose="02020603050405020304" pitchFamily="18" charset="0"/>
              </a:rPr>
              <a:t>92</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(1), 57-59. </a:t>
            </a:r>
            <a:r>
              <a:rPr lang="en-US" sz="1600" u="sng" kern="100" dirty="0">
                <a:effectLst/>
                <a:latin typeface="Times New Roman" panose="02020603050405020304" pitchFamily="18" charset="0"/>
                <a:ea typeface="Calibri" panose="020F0502020204030204" pitchFamily="34" charset="0"/>
                <a:cs typeface="Times New Roman" panose="02020603050405020304" pitchFamily="18" charset="0"/>
                <a:hlinkClick r:id="rId7"/>
              </a:rPr>
              <a:t>https://doi.org/10.1080/07303084.2021.1844555</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90000"/>
              </a:lnSpc>
              <a:buNone/>
            </a:pPr>
            <a:endParaRPr lang="en-US" sz="1600" dirty="0"/>
          </a:p>
        </p:txBody>
      </p:sp>
    </p:spTree>
    <p:extLst>
      <p:ext uri="{BB962C8B-B14F-4D97-AF65-F5344CB8AC3E}">
        <p14:creationId xmlns:p14="http://schemas.microsoft.com/office/powerpoint/2010/main" val="3777594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31</TotalTime>
  <Words>2052</Words>
  <Application>Microsoft Office PowerPoint</Application>
  <PresentationFormat>Widescreen</PresentationFormat>
  <Paragraphs>92</Paragraphs>
  <Slides>9</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Times New Roman</vt:lpstr>
      <vt:lpstr>Wingdings 3</vt:lpstr>
      <vt:lpstr>Ion Boardroom</vt:lpstr>
      <vt:lpstr>Equal Employment Opportunity Commission (EEOC) Laws</vt:lpstr>
      <vt:lpstr>What is the EEOC?</vt:lpstr>
      <vt:lpstr>Federal Laws Enforced by the EEOC</vt:lpstr>
      <vt:lpstr>Title VII of the Civil Rights Act of 1964</vt:lpstr>
      <vt:lpstr>Pregnancy Discrimination Act (PDA)</vt:lpstr>
      <vt:lpstr>Equal Pay Act of 1963 (EPA)</vt:lpstr>
      <vt:lpstr>Title I of the Americans with Disabilities Act of 1990 (ADA)</vt:lpstr>
      <vt:lpstr>Genetic Information Nondiscrimination Act of 2008 (GINA)</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EEPC Laws</dc:title>
  <dc:creator>.</dc:creator>
  <cp:lastModifiedBy>.</cp:lastModifiedBy>
  <cp:revision>2</cp:revision>
  <dcterms:created xsi:type="dcterms:W3CDTF">2024-03-21T14:27:15Z</dcterms:created>
  <dcterms:modified xsi:type="dcterms:W3CDTF">2024-03-23T02:11:34Z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2024-03-21T15:04:11Z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33cb5af8-c322-4119-8d11-8bbfc1d63aae</vt:lpwstr>
  </property>
  <property fmtid="{D5CDD505-2E9C-101B-9397-08002B2CF9AE}" pid="7" name="MSIP_Label_defa4170-0d19-0005-0004-bc88714345d2_ActionId">
    <vt:lpwstr>b466944c-e175-4071-910c-650bd4b88c95</vt:lpwstr>
  </property>
  <property fmtid="{D5CDD505-2E9C-101B-9397-08002B2CF9AE}" pid="8" name="MSIP_Label_defa4170-0d19-0005-0004-bc88714345d2_ContentBits">
    <vt:lpwstr>0</vt:lpwstr>
  </property>
</Properties>
</file>